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72" r:id="rId8"/>
    <p:sldId id="273" r:id="rId9"/>
    <p:sldId id="274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>
        <p:guide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F5BBC7-62E9-4104-A362-8734EE6507E3}" type="doc">
      <dgm:prSet loTypeId="urn:microsoft.com/office/officeart/2016/7/layout/LinearArrowProcessNumbered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6773838-1ED5-4134-8EF1-4AB1BF836293}">
      <dgm:prSet custT="1"/>
      <dgm:spPr/>
      <dgm:t>
        <a:bodyPr/>
        <a:lstStyle/>
        <a:p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Enter the problem into calculator to find the decimal.</a:t>
          </a:r>
        </a:p>
      </dgm:t>
    </dgm:pt>
    <dgm:pt modelId="{7BDDBAB1-396C-47B4-B79A-44E68728B995}" type="parTrans" cxnId="{442E466C-6B6C-4764-81CD-0FC2497FC8E5}">
      <dgm:prSet/>
      <dgm:spPr/>
      <dgm:t>
        <a:bodyPr/>
        <a:lstStyle/>
        <a:p>
          <a:endParaRPr lang="en-US"/>
        </a:p>
      </dgm:t>
    </dgm:pt>
    <dgm:pt modelId="{F7DDBF70-CD5C-4410-BB9C-DDCBD7C9145F}" type="sibTrans" cxnId="{442E466C-6B6C-4764-81CD-0FC2497FC8E5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13D00BC7-F883-42BA-9274-B8F399EEEFAD}">
      <dgm:prSet custT="1"/>
      <dgm:spPr/>
      <dgm:t>
        <a:bodyPr/>
        <a:lstStyle/>
        <a:p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Enter the choices into calculator to find the decimals.</a:t>
          </a:r>
        </a:p>
      </dgm:t>
    </dgm:pt>
    <dgm:pt modelId="{84C8770C-15E7-4805-83BA-A4DC40D1425D}" type="parTrans" cxnId="{1D983B09-D8B9-4D53-BD94-1AE7CB7384C2}">
      <dgm:prSet/>
      <dgm:spPr/>
      <dgm:t>
        <a:bodyPr/>
        <a:lstStyle/>
        <a:p>
          <a:endParaRPr lang="en-US"/>
        </a:p>
      </dgm:t>
    </dgm:pt>
    <dgm:pt modelId="{888BB0A7-8139-4EB4-962F-2BCBFC9B79A7}" type="sibTrans" cxnId="{1D983B09-D8B9-4D53-BD94-1AE7CB7384C2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F2CC013C-ECB8-4F13-9535-1429F428305E}">
      <dgm:prSet custT="1"/>
      <dgm:spPr/>
      <dgm:t>
        <a:bodyPr/>
        <a:lstStyle/>
        <a:p>
          <a:r>
            <a: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Find the match.</a:t>
          </a:r>
        </a:p>
      </dgm:t>
    </dgm:pt>
    <dgm:pt modelId="{0FA722B8-823D-451F-814A-A0700B3C3F2F}" type="parTrans" cxnId="{78820B21-DCE3-4C8B-B984-06B5D4E1B6B3}">
      <dgm:prSet/>
      <dgm:spPr/>
      <dgm:t>
        <a:bodyPr/>
        <a:lstStyle/>
        <a:p>
          <a:endParaRPr lang="en-US"/>
        </a:p>
      </dgm:t>
    </dgm:pt>
    <dgm:pt modelId="{6A3AA215-0A2E-4BD0-B3BD-A4108580EBB5}" type="sibTrans" cxnId="{78820B21-DCE3-4C8B-B984-06B5D4E1B6B3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0E0FBCB1-EC11-4D4B-B887-604F506B8C5D}">
      <dgm:prSet custT="1"/>
      <dgm:spPr/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If there is more than one match, go with the smaller number under the square root.</a:t>
          </a:r>
        </a:p>
      </dgm:t>
    </dgm:pt>
    <dgm:pt modelId="{99FFA87C-8E93-429E-82FF-8D1B69878F07}" type="parTrans" cxnId="{E39BE827-EB3F-4EB7-9946-7EFAADDB3E8B}">
      <dgm:prSet/>
      <dgm:spPr/>
      <dgm:t>
        <a:bodyPr/>
        <a:lstStyle/>
        <a:p>
          <a:endParaRPr lang="en-US"/>
        </a:p>
      </dgm:t>
    </dgm:pt>
    <dgm:pt modelId="{62399A9A-19D2-4FC7-BB1A-21BB652D86E0}" type="sibTrans" cxnId="{E39BE827-EB3F-4EB7-9946-7EFAADDB3E8B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72CCCCF0-34C5-4C90-A037-B6297539230A}" type="pres">
      <dgm:prSet presAssocID="{CDF5BBC7-62E9-4104-A362-8734EE6507E3}" presName="linearFlow" presStyleCnt="0">
        <dgm:presLayoutVars>
          <dgm:dir/>
          <dgm:animLvl val="lvl"/>
          <dgm:resizeHandles val="exact"/>
        </dgm:presLayoutVars>
      </dgm:prSet>
      <dgm:spPr/>
    </dgm:pt>
    <dgm:pt modelId="{D225665C-D3BE-4EA5-9B21-C3AD822EEA3B}" type="pres">
      <dgm:prSet presAssocID="{76773838-1ED5-4134-8EF1-4AB1BF836293}" presName="compositeNode" presStyleCnt="0"/>
      <dgm:spPr/>
    </dgm:pt>
    <dgm:pt modelId="{903A51C7-0DE0-49B3-9006-EF05800CCDBC}" type="pres">
      <dgm:prSet presAssocID="{76773838-1ED5-4134-8EF1-4AB1BF836293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273D4A38-66A0-4124-9FD6-781CA03281FD}" type="pres">
      <dgm:prSet presAssocID="{76773838-1ED5-4134-8EF1-4AB1BF836293}" presName="parSh" presStyleCnt="0"/>
      <dgm:spPr/>
    </dgm:pt>
    <dgm:pt modelId="{123FEDB1-4C85-4601-8BC1-6DD3EA488461}" type="pres">
      <dgm:prSet presAssocID="{76773838-1ED5-4134-8EF1-4AB1BF836293}" presName="lineNode" presStyleLbl="alignAccFollowNode1" presStyleIdx="0" presStyleCnt="12"/>
      <dgm:spPr/>
    </dgm:pt>
    <dgm:pt modelId="{59279252-B1CB-4CA6-A8E8-1822A67B9FFC}" type="pres">
      <dgm:prSet presAssocID="{76773838-1ED5-4134-8EF1-4AB1BF836293}" presName="lineArrowNode" presStyleLbl="alignAccFollowNode1" presStyleIdx="1" presStyleCnt="12"/>
      <dgm:spPr/>
    </dgm:pt>
    <dgm:pt modelId="{4F91DA3A-696D-4F61-8B94-20028B9DF30E}" type="pres">
      <dgm:prSet presAssocID="{F7DDBF70-CD5C-4410-BB9C-DDCBD7C9145F}" presName="sibTransNodeCircle" presStyleLbl="alignNode1" presStyleIdx="0" presStyleCnt="4">
        <dgm:presLayoutVars>
          <dgm:chMax val="0"/>
          <dgm:bulletEnabled/>
        </dgm:presLayoutVars>
      </dgm:prSet>
      <dgm:spPr/>
    </dgm:pt>
    <dgm:pt modelId="{138AA8A4-B19E-468B-9B42-FD63E8D68815}" type="pres">
      <dgm:prSet presAssocID="{F7DDBF70-CD5C-4410-BB9C-DDCBD7C9145F}" presName="spacerBetweenCircleAndCallout" presStyleCnt="0">
        <dgm:presLayoutVars/>
      </dgm:prSet>
      <dgm:spPr/>
    </dgm:pt>
    <dgm:pt modelId="{611CDC5B-2DE1-4D8E-88B2-46080905240F}" type="pres">
      <dgm:prSet presAssocID="{76773838-1ED5-4134-8EF1-4AB1BF836293}" presName="nodeText" presStyleLbl="alignAccFollowNode1" presStyleIdx="2" presStyleCnt="12">
        <dgm:presLayoutVars>
          <dgm:bulletEnabled val="1"/>
        </dgm:presLayoutVars>
      </dgm:prSet>
      <dgm:spPr/>
    </dgm:pt>
    <dgm:pt modelId="{FE5FA5C2-445F-4F2D-A16F-CBEAFD08818C}" type="pres">
      <dgm:prSet presAssocID="{F7DDBF70-CD5C-4410-BB9C-DDCBD7C9145F}" presName="sibTransComposite" presStyleCnt="0"/>
      <dgm:spPr/>
    </dgm:pt>
    <dgm:pt modelId="{0F9F1B83-C456-4E7F-BB0F-87D03D9121F0}" type="pres">
      <dgm:prSet presAssocID="{13D00BC7-F883-42BA-9274-B8F399EEEFAD}" presName="compositeNode" presStyleCnt="0"/>
      <dgm:spPr/>
    </dgm:pt>
    <dgm:pt modelId="{8E3938ED-57AD-42D4-AD51-42ABC4F9E4C3}" type="pres">
      <dgm:prSet presAssocID="{13D00BC7-F883-42BA-9274-B8F399EEEFAD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C7B49C27-593A-49E7-9A22-CA80D8784AD0}" type="pres">
      <dgm:prSet presAssocID="{13D00BC7-F883-42BA-9274-B8F399EEEFAD}" presName="parSh" presStyleCnt="0"/>
      <dgm:spPr/>
    </dgm:pt>
    <dgm:pt modelId="{161E7FA7-AB9C-4BB5-9139-7B51370AAE79}" type="pres">
      <dgm:prSet presAssocID="{13D00BC7-F883-42BA-9274-B8F399EEEFAD}" presName="lineNode" presStyleLbl="alignAccFollowNode1" presStyleIdx="3" presStyleCnt="12"/>
      <dgm:spPr/>
    </dgm:pt>
    <dgm:pt modelId="{7FF69E4B-9F6B-41C3-8C1E-E5619AFA66F5}" type="pres">
      <dgm:prSet presAssocID="{13D00BC7-F883-42BA-9274-B8F399EEEFAD}" presName="lineArrowNode" presStyleLbl="alignAccFollowNode1" presStyleIdx="4" presStyleCnt="12"/>
      <dgm:spPr/>
    </dgm:pt>
    <dgm:pt modelId="{5332871B-0305-4265-B8C7-E91D9F838F81}" type="pres">
      <dgm:prSet presAssocID="{888BB0A7-8139-4EB4-962F-2BCBFC9B79A7}" presName="sibTransNodeCircle" presStyleLbl="alignNode1" presStyleIdx="1" presStyleCnt="4">
        <dgm:presLayoutVars>
          <dgm:chMax val="0"/>
          <dgm:bulletEnabled/>
        </dgm:presLayoutVars>
      </dgm:prSet>
      <dgm:spPr/>
    </dgm:pt>
    <dgm:pt modelId="{D46BAD3B-7F9D-4A48-8F80-7ED95FDE0820}" type="pres">
      <dgm:prSet presAssocID="{888BB0A7-8139-4EB4-962F-2BCBFC9B79A7}" presName="spacerBetweenCircleAndCallout" presStyleCnt="0">
        <dgm:presLayoutVars/>
      </dgm:prSet>
      <dgm:spPr/>
    </dgm:pt>
    <dgm:pt modelId="{939C65EB-2C17-41C7-BEF3-80A5192CAD3C}" type="pres">
      <dgm:prSet presAssocID="{13D00BC7-F883-42BA-9274-B8F399EEEFAD}" presName="nodeText" presStyleLbl="alignAccFollowNode1" presStyleIdx="5" presStyleCnt="12">
        <dgm:presLayoutVars>
          <dgm:bulletEnabled val="1"/>
        </dgm:presLayoutVars>
      </dgm:prSet>
      <dgm:spPr/>
    </dgm:pt>
    <dgm:pt modelId="{AFCF7822-84DC-41B5-94C9-7CC82B2D80C4}" type="pres">
      <dgm:prSet presAssocID="{888BB0A7-8139-4EB4-962F-2BCBFC9B79A7}" presName="sibTransComposite" presStyleCnt="0"/>
      <dgm:spPr/>
    </dgm:pt>
    <dgm:pt modelId="{7E7311C9-EA11-4075-8B64-2D54807CD37A}" type="pres">
      <dgm:prSet presAssocID="{F2CC013C-ECB8-4F13-9535-1429F428305E}" presName="compositeNode" presStyleCnt="0"/>
      <dgm:spPr/>
    </dgm:pt>
    <dgm:pt modelId="{3BBBDD6C-E072-42FC-8D5B-C0D9373C305A}" type="pres">
      <dgm:prSet presAssocID="{F2CC013C-ECB8-4F13-9535-1429F428305E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8EE8C3F8-F53E-4A9A-B7BE-15BBCA0A6A4C}" type="pres">
      <dgm:prSet presAssocID="{F2CC013C-ECB8-4F13-9535-1429F428305E}" presName="parSh" presStyleCnt="0"/>
      <dgm:spPr/>
    </dgm:pt>
    <dgm:pt modelId="{EB18FB06-9C01-44FC-9658-48DBD10250A4}" type="pres">
      <dgm:prSet presAssocID="{F2CC013C-ECB8-4F13-9535-1429F428305E}" presName="lineNode" presStyleLbl="alignAccFollowNode1" presStyleIdx="6" presStyleCnt="12"/>
      <dgm:spPr/>
    </dgm:pt>
    <dgm:pt modelId="{4B64BEED-F889-41F1-9AD9-E263A81D2BDF}" type="pres">
      <dgm:prSet presAssocID="{F2CC013C-ECB8-4F13-9535-1429F428305E}" presName="lineArrowNode" presStyleLbl="alignAccFollowNode1" presStyleIdx="7" presStyleCnt="12"/>
      <dgm:spPr/>
    </dgm:pt>
    <dgm:pt modelId="{A78DCC52-6B68-4AED-BA1F-11922E0ACF36}" type="pres">
      <dgm:prSet presAssocID="{6A3AA215-0A2E-4BD0-B3BD-A4108580EBB5}" presName="sibTransNodeCircle" presStyleLbl="alignNode1" presStyleIdx="2" presStyleCnt="4">
        <dgm:presLayoutVars>
          <dgm:chMax val="0"/>
          <dgm:bulletEnabled/>
        </dgm:presLayoutVars>
      </dgm:prSet>
      <dgm:spPr/>
    </dgm:pt>
    <dgm:pt modelId="{9F46FDA4-2EB1-4D12-B83B-2A12FFF84FBC}" type="pres">
      <dgm:prSet presAssocID="{6A3AA215-0A2E-4BD0-B3BD-A4108580EBB5}" presName="spacerBetweenCircleAndCallout" presStyleCnt="0">
        <dgm:presLayoutVars/>
      </dgm:prSet>
      <dgm:spPr/>
    </dgm:pt>
    <dgm:pt modelId="{CEF8AE7D-430F-44F0-B21D-92B2A496F778}" type="pres">
      <dgm:prSet presAssocID="{F2CC013C-ECB8-4F13-9535-1429F428305E}" presName="nodeText" presStyleLbl="alignAccFollowNode1" presStyleIdx="8" presStyleCnt="12">
        <dgm:presLayoutVars>
          <dgm:bulletEnabled val="1"/>
        </dgm:presLayoutVars>
      </dgm:prSet>
      <dgm:spPr/>
    </dgm:pt>
    <dgm:pt modelId="{8D9B9B96-C172-486E-BC12-AED378BD8ED6}" type="pres">
      <dgm:prSet presAssocID="{6A3AA215-0A2E-4BD0-B3BD-A4108580EBB5}" presName="sibTransComposite" presStyleCnt="0"/>
      <dgm:spPr/>
    </dgm:pt>
    <dgm:pt modelId="{96B21E17-BDF5-4143-924A-C9C905E76993}" type="pres">
      <dgm:prSet presAssocID="{0E0FBCB1-EC11-4D4B-B887-604F506B8C5D}" presName="compositeNode" presStyleCnt="0"/>
      <dgm:spPr/>
    </dgm:pt>
    <dgm:pt modelId="{0A95FB9B-171B-49D4-86BB-93D790563266}" type="pres">
      <dgm:prSet presAssocID="{0E0FBCB1-EC11-4D4B-B887-604F506B8C5D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BC31F35B-7025-4ED0-8777-5FFB59EF2F7F}" type="pres">
      <dgm:prSet presAssocID="{0E0FBCB1-EC11-4D4B-B887-604F506B8C5D}" presName="parSh" presStyleCnt="0"/>
      <dgm:spPr/>
    </dgm:pt>
    <dgm:pt modelId="{2D4266E0-A552-4C20-BDDB-A3C8B0137B98}" type="pres">
      <dgm:prSet presAssocID="{0E0FBCB1-EC11-4D4B-B887-604F506B8C5D}" presName="lineNode" presStyleLbl="alignAccFollowNode1" presStyleIdx="9" presStyleCnt="12"/>
      <dgm:spPr/>
    </dgm:pt>
    <dgm:pt modelId="{BAFA6F83-0930-4FA6-951D-A7B640C85502}" type="pres">
      <dgm:prSet presAssocID="{0E0FBCB1-EC11-4D4B-B887-604F506B8C5D}" presName="lineArrowNode" presStyleLbl="alignAccFollowNode1" presStyleIdx="10" presStyleCnt="12"/>
      <dgm:spPr/>
    </dgm:pt>
    <dgm:pt modelId="{D1B0978C-38B1-4530-8869-74F819799D7C}" type="pres">
      <dgm:prSet presAssocID="{62399A9A-19D2-4FC7-BB1A-21BB652D86E0}" presName="sibTransNodeCircle" presStyleLbl="alignNode1" presStyleIdx="3" presStyleCnt="4">
        <dgm:presLayoutVars>
          <dgm:chMax val="0"/>
          <dgm:bulletEnabled/>
        </dgm:presLayoutVars>
      </dgm:prSet>
      <dgm:spPr/>
    </dgm:pt>
    <dgm:pt modelId="{9E1892B4-F92F-4471-9DCB-4DAFC720B3EE}" type="pres">
      <dgm:prSet presAssocID="{62399A9A-19D2-4FC7-BB1A-21BB652D86E0}" presName="spacerBetweenCircleAndCallout" presStyleCnt="0">
        <dgm:presLayoutVars/>
      </dgm:prSet>
      <dgm:spPr/>
    </dgm:pt>
    <dgm:pt modelId="{1E47EF9A-5A3C-40E7-9954-7AF1BDA98220}" type="pres">
      <dgm:prSet presAssocID="{0E0FBCB1-EC11-4D4B-B887-604F506B8C5D}" presName="nodeText" presStyleLbl="alignAccFollowNode1" presStyleIdx="11" presStyleCnt="12">
        <dgm:presLayoutVars>
          <dgm:bulletEnabled val="1"/>
        </dgm:presLayoutVars>
      </dgm:prSet>
      <dgm:spPr/>
    </dgm:pt>
  </dgm:ptLst>
  <dgm:cxnLst>
    <dgm:cxn modelId="{1D983B09-D8B9-4D53-BD94-1AE7CB7384C2}" srcId="{CDF5BBC7-62E9-4104-A362-8734EE6507E3}" destId="{13D00BC7-F883-42BA-9274-B8F399EEEFAD}" srcOrd="1" destOrd="0" parTransId="{84C8770C-15E7-4805-83BA-A4DC40D1425D}" sibTransId="{888BB0A7-8139-4EB4-962F-2BCBFC9B79A7}"/>
    <dgm:cxn modelId="{30059B0A-A467-4291-985A-9AAB93E0F0C2}" type="presOf" srcId="{F7DDBF70-CD5C-4410-BB9C-DDCBD7C9145F}" destId="{4F91DA3A-696D-4F61-8B94-20028B9DF30E}" srcOrd="0" destOrd="0" presId="urn:microsoft.com/office/officeart/2016/7/layout/LinearArrowProcessNumbered"/>
    <dgm:cxn modelId="{78820B21-DCE3-4C8B-B984-06B5D4E1B6B3}" srcId="{CDF5BBC7-62E9-4104-A362-8734EE6507E3}" destId="{F2CC013C-ECB8-4F13-9535-1429F428305E}" srcOrd="2" destOrd="0" parTransId="{0FA722B8-823D-451F-814A-A0700B3C3F2F}" sibTransId="{6A3AA215-0A2E-4BD0-B3BD-A4108580EBB5}"/>
    <dgm:cxn modelId="{E39BE827-EB3F-4EB7-9946-7EFAADDB3E8B}" srcId="{CDF5BBC7-62E9-4104-A362-8734EE6507E3}" destId="{0E0FBCB1-EC11-4D4B-B887-604F506B8C5D}" srcOrd="3" destOrd="0" parTransId="{99FFA87C-8E93-429E-82FF-8D1B69878F07}" sibTransId="{62399A9A-19D2-4FC7-BB1A-21BB652D86E0}"/>
    <dgm:cxn modelId="{71CD5968-C6B3-4AEC-8402-FAB8AE03DBE8}" type="presOf" srcId="{76773838-1ED5-4134-8EF1-4AB1BF836293}" destId="{611CDC5B-2DE1-4D8E-88B2-46080905240F}" srcOrd="0" destOrd="0" presId="urn:microsoft.com/office/officeart/2016/7/layout/LinearArrowProcessNumbered"/>
    <dgm:cxn modelId="{265B5C69-0941-4B1C-92FD-7BCD115C8CBE}" type="presOf" srcId="{62399A9A-19D2-4FC7-BB1A-21BB652D86E0}" destId="{D1B0978C-38B1-4530-8869-74F819799D7C}" srcOrd="0" destOrd="0" presId="urn:microsoft.com/office/officeart/2016/7/layout/LinearArrowProcessNumbered"/>
    <dgm:cxn modelId="{442E466C-6B6C-4764-81CD-0FC2497FC8E5}" srcId="{CDF5BBC7-62E9-4104-A362-8734EE6507E3}" destId="{76773838-1ED5-4134-8EF1-4AB1BF836293}" srcOrd="0" destOrd="0" parTransId="{7BDDBAB1-396C-47B4-B79A-44E68728B995}" sibTransId="{F7DDBF70-CD5C-4410-BB9C-DDCBD7C9145F}"/>
    <dgm:cxn modelId="{08250754-637D-467D-8FF1-FB922881A7BB}" type="presOf" srcId="{13D00BC7-F883-42BA-9274-B8F399EEEFAD}" destId="{939C65EB-2C17-41C7-BEF3-80A5192CAD3C}" srcOrd="0" destOrd="0" presId="urn:microsoft.com/office/officeart/2016/7/layout/LinearArrowProcessNumbered"/>
    <dgm:cxn modelId="{7A5D3356-C698-4E22-ACA5-E45CF4A5936B}" type="presOf" srcId="{CDF5BBC7-62E9-4104-A362-8734EE6507E3}" destId="{72CCCCF0-34C5-4C90-A037-B6297539230A}" srcOrd="0" destOrd="0" presId="urn:microsoft.com/office/officeart/2016/7/layout/LinearArrowProcessNumbered"/>
    <dgm:cxn modelId="{46304E58-3BD9-4F3D-B976-4B5C546FCDC5}" type="presOf" srcId="{6A3AA215-0A2E-4BD0-B3BD-A4108580EBB5}" destId="{A78DCC52-6B68-4AED-BA1F-11922E0ACF36}" srcOrd="0" destOrd="0" presId="urn:microsoft.com/office/officeart/2016/7/layout/LinearArrowProcessNumbered"/>
    <dgm:cxn modelId="{6F5ACAC7-A0FC-4E7C-A33F-4A07581B1825}" type="presOf" srcId="{F2CC013C-ECB8-4F13-9535-1429F428305E}" destId="{CEF8AE7D-430F-44F0-B21D-92B2A496F778}" srcOrd="0" destOrd="0" presId="urn:microsoft.com/office/officeart/2016/7/layout/LinearArrowProcessNumbered"/>
    <dgm:cxn modelId="{610155E7-C040-419E-B752-DD083509947E}" type="presOf" srcId="{888BB0A7-8139-4EB4-962F-2BCBFC9B79A7}" destId="{5332871B-0305-4265-B8C7-E91D9F838F81}" srcOrd="0" destOrd="0" presId="urn:microsoft.com/office/officeart/2016/7/layout/LinearArrowProcessNumbered"/>
    <dgm:cxn modelId="{C7EF9CFB-1A58-4345-B8D3-81387DDCAF6D}" type="presOf" srcId="{0E0FBCB1-EC11-4D4B-B887-604F506B8C5D}" destId="{1E47EF9A-5A3C-40E7-9954-7AF1BDA98220}" srcOrd="0" destOrd="0" presId="urn:microsoft.com/office/officeart/2016/7/layout/LinearArrowProcessNumbered"/>
    <dgm:cxn modelId="{2F3041BD-2CD2-4290-AF37-68DA007289B8}" type="presParOf" srcId="{72CCCCF0-34C5-4C90-A037-B6297539230A}" destId="{D225665C-D3BE-4EA5-9B21-C3AD822EEA3B}" srcOrd="0" destOrd="0" presId="urn:microsoft.com/office/officeart/2016/7/layout/LinearArrowProcessNumbered"/>
    <dgm:cxn modelId="{0134E3DB-4EB4-4404-B4E0-90A5ACCF2DF1}" type="presParOf" srcId="{D225665C-D3BE-4EA5-9B21-C3AD822EEA3B}" destId="{903A51C7-0DE0-49B3-9006-EF05800CCDBC}" srcOrd="0" destOrd="0" presId="urn:microsoft.com/office/officeart/2016/7/layout/LinearArrowProcessNumbered"/>
    <dgm:cxn modelId="{5477612E-1AA7-4462-BB3E-DA62E89F96BC}" type="presParOf" srcId="{D225665C-D3BE-4EA5-9B21-C3AD822EEA3B}" destId="{273D4A38-66A0-4124-9FD6-781CA03281FD}" srcOrd="1" destOrd="0" presId="urn:microsoft.com/office/officeart/2016/7/layout/LinearArrowProcessNumbered"/>
    <dgm:cxn modelId="{8822A4CB-37ED-4CEA-8C10-0AC4F9006620}" type="presParOf" srcId="{273D4A38-66A0-4124-9FD6-781CA03281FD}" destId="{123FEDB1-4C85-4601-8BC1-6DD3EA488461}" srcOrd="0" destOrd="0" presId="urn:microsoft.com/office/officeart/2016/7/layout/LinearArrowProcessNumbered"/>
    <dgm:cxn modelId="{33107A11-B3FF-40AD-A457-A583E120C7C3}" type="presParOf" srcId="{273D4A38-66A0-4124-9FD6-781CA03281FD}" destId="{59279252-B1CB-4CA6-A8E8-1822A67B9FFC}" srcOrd="1" destOrd="0" presId="urn:microsoft.com/office/officeart/2016/7/layout/LinearArrowProcessNumbered"/>
    <dgm:cxn modelId="{825B54CE-132D-47F8-9276-FDB704DD22F1}" type="presParOf" srcId="{273D4A38-66A0-4124-9FD6-781CA03281FD}" destId="{4F91DA3A-696D-4F61-8B94-20028B9DF30E}" srcOrd="2" destOrd="0" presId="urn:microsoft.com/office/officeart/2016/7/layout/LinearArrowProcessNumbered"/>
    <dgm:cxn modelId="{C1BEC448-0A0A-4CDA-B790-D5B3DD199EE4}" type="presParOf" srcId="{273D4A38-66A0-4124-9FD6-781CA03281FD}" destId="{138AA8A4-B19E-468B-9B42-FD63E8D68815}" srcOrd="3" destOrd="0" presId="urn:microsoft.com/office/officeart/2016/7/layout/LinearArrowProcessNumbered"/>
    <dgm:cxn modelId="{4B346493-A501-4A92-BA9B-E74B7639B3EE}" type="presParOf" srcId="{D225665C-D3BE-4EA5-9B21-C3AD822EEA3B}" destId="{611CDC5B-2DE1-4D8E-88B2-46080905240F}" srcOrd="2" destOrd="0" presId="urn:microsoft.com/office/officeart/2016/7/layout/LinearArrowProcessNumbered"/>
    <dgm:cxn modelId="{40731C66-262A-45F6-9608-03675518CED8}" type="presParOf" srcId="{72CCCCF0-34C5-4C90-A037-B6297539230A}" destId="{FE5FA5C2-445F-4F2D-A16F-CBEAFD08818C}" srcOrd="1" destOrd="0" presId="urn:microsoft.com/office/officeart/2016/7/layout/LinearArrowProcessNumbered"/>
    <dgm:cxn modelId="{C168EE3A-D1C9-47FA-AC72-985FF4E12112}" type="presParOf" srcId="{72CCCCF0-34C5-4C90-A037-B6297539230A}" destId="{0F9F1B83-C456-4E7F-BB0F-87D03D9121F0}" srcOrd="2" destOrd="0" presId="urn:microsoft.com/office/officeart/2016/7/layout/LinearArrowProcessNumbered"/>
    <dgm:cxn modelId="{A67A01C2-922D-4BAC-8957-DF023D313CC4}" type="presParOf" srcId="{0F9F1B83-C456-4E7F-BB0F-87D03D9121F0}" destId="{8E3938ED-57AD-42D4-AD51-42ABC4F9E4C3}" srcOrd="0" destOrd="0" presId="urn:microsoft.com/office/officeart/2016/7/layout/LinearArrowProcessNumbered"/>
    <dgm:cxn modelId="{92D53BCD-5DCE-46CF-8767-D73A81D6C9F6}" type="presParOf" srcId="{0F9F1B83-C456-4E7F-BB0F-87D03D9121F0}" destId="{C7B49C27-593A-49E7-9A22-CA80D8784AD0}" srcOrd="1" destOrd="0" presId="urn:microsoft.com/office/officeart/2016/7/layout/LinearArrowProcessNumbered"/>
    <dgm:cxn modelId="{1054B535-FD62-4A9D-9CBD-966B5224AA26}" type="presParOf" srcId="{C7B49C27-593A-49E7-9A22-CA80D8784AD0}" destId="{161E7FA7-AB9C-4BB5-9139-7B51370AAE79}" srcOrd="0" destOrd="0" presId="urn:microsoft.com/office/officeart/2016/7/layout/LinearArrowProcessNumbered"/>
    <dgm:cxn modelId="{FA8F474A-6670-4390-BA04-AAF763211011}" type="presParOf" srcId="{C7B49C27-593A-49E7-9A22-CA80D8784AD0}" destId="{7FF69E4B-9F6B-41C3-8C1E-E5619AFA66F5}" srcOrd="1" destOrd="0" presId="urn:microsoft.com/office/officeart/2016/7/layout/LinearArrowProcessNumbered"/>
    <dgm:cxn modelId="{62B68ED5-5715-4E2B-93E7-AF166AB31522}" type="presParOf" srcId="{C7B49C27-593A-49E7-9A22-CA80D8784AD0}" destId="{5332871B-0305-4265-B8C7-E91D9F838F81}" srcOrd="2" destOrd="0" presId="urn:microsoft.com/office/officeart/2016/7/layout/LinearArrowProcessNumbered"/>
    <dgm:cxn modelId="{164922D6-5F8E-409D-8716-590CA43FC678}" type="presParOf" srcId="{C7B49C27-593A-49E7-9A22-CA80D8784AD0}" destId="{D46BAD3B-7F9D-4A48-8F80-7ED95FDE0820}" srcOrd="3" destOrd="0" presId="urn:microsoft.com/office/officeart/2016/7/layout/LinearArrowProcessNumbered"/>
    <dgm:cxn modelId="{5FBAC389-D37A-4B34-B9F8-774C1C364F09}" type="presParOf" srcId="{0F9F1B83-C456-4E7F-BB0F-87D03D9121F0}" destId="{939C65EB-2C17-41C7-BEF3-80A5192CAD3C}" srcOrd="2" destOrd="0" presId="urn:microsoft.com/office/officeart/2016/7/layout/LinearArrowProcessNumbered"/>
    <dgm:cxn modelId="{F234CFC8-51B3-450E-BAD8-78A7CBF43E90}" type="presParOf" srcId="{72CCCCF0-34C5-4C90-A037-B6297539230A}" destId="{AFCF7822-84DC-41B5-94C9-7CC82B2D80C4}" srcOrd="3" destOrd="0" presId="urn:microsoft.com/office/officeart/2016/7/layout/LinearArrowProcessNumbered"/>
    <dgm:cxn modelId="{52C0991C-67D6-4280-AED1-9E4C1F20AEED}" type="presParOf" srcId="{72CCCCF0-34C5-4C90-A037-B6297539230A}" destId="{7E7311C9-EA11-4075-8B64-2D54807CD37A}" srcOrd="4" destOrd="0" presId="urn:microsoft.com/office/officeart/2016/7/layout/LinearArrowProcessNumbered"/>
    <dgm:cxn modelId="{F4E2147F-CED1-4B0C-9DB9-D0827FF4A103}" type="presParOf" srcId="{7E7311C9-EA11-4075-8B64-2D54807CD37A}" destId="{3BBBDD6C-E072-42FC-8D5B-C0D9373C305A}" srcOrd="0" destOrd="0" presId="urn:microsoft.com/office/officeart/2016/7/layout/LinearArrowProcessNumbered"/>
    <dgm:cxn modelId="{1FB1B5C3-A950-4DA6-800D-8497356BC34D}" type="presParOf" srcId="{7E7311C9-EA11-4075-8B64-2D54807CD37A}" destId="{8EE8C3F8-F53E-4A9A-B7BE-15BBCA0A6A4C}" srcOrd="1" destOrd="0" presId="urn:microsoft.com/office/officeart/2016/7/layout/LinearArrowProcessNumbered"/>
    <dgm:cxn modelId="{EDD14448-4F62-464E-9DA0-FAC591116E3C}" type="presParOf" srcId="{8EE8C3F8-F53E-4A9A-B7BE-15BBCA0A6A4C}" destId="{EB18FB06-9C01-44FC-9658-48DBD10250A4}" srcOrd="0" destOrd="0" presId="urn:microsoft.com/office/officeart/2016/7/layout/LinearArrowProcessNumbered"/>
    <dgm:cxn modelId="{0D0D46F3-EA8E-480C-968A-1CB3FB7FE271}" type="presParOf" srcId="{8EE8C3F8-F53E-4A9A-B7BE-15BBCA0A6A4C}" destId="{4B64BEED-F889-41F1-9AD9-E263A81D2BDF}" srcOrd="1" destOrd="0" presId="urn:microsoft.com/office/officeart/2016/7/layout/LinearArrowProcessNumbered"/>
    <dgm:cxn modelId="{117F496C-2AA8-43CD-9B02-D160D7773B2D}" type="presParOf" srcId="{8EE8C3F8-F53E-4A9A-B7BE-15BBCA0A6A4C}" destId="{A78DCC52-6B68-4AED-BA1F-11922E0ACF36}" srcOrd="2" destOrd="0" presId="urn:microsoft.com/office/officeart/2016/7/layout/LinearArrowProcessNumbered"/>
    <dgm:cxn modelId="{10E8E32F-0238-487F-853C-6D88EC6A8C6C}" type="presParOf" srcId="{8EE8C3F8-F53E-4A9A-B7BE-15BBCA0A6A4C}" destId="{9F46FDA4-2EB1-4D12-B83B-2A12FFF84FBC}" srcOrd="3" destOrd="0" presId="urn:microsoft.com/office/officeart/2016/7/layout/LinearArrowProcessNumbered"/>
    <dgm:cxn modelId="{FF1270E7-6012-4A0A-9A8D-61C331E47875}" type="presParOf" srcId="{7E7311C9-EA11-4075-8B64-2D54807CD37A}" destId="{CEF8AE7D-430F-44F0-B21D-92B2A496F778}" srcOrd="2" destOrd="0" presId="urn:microsoft.com/office/officeart/2016/7/layout/LinearArrowProcessNumbered"/>
    <dgm:cxn modelId="{E3452799-CA9F-4D47-9206-74F146EEC89B}" type="presParOf" srcId="{72CCCCF0-34C5-4C90-A037-B6297539230A}" destId="{8D9B9B96-C172-486E-BC12-AED378BD8ED6}" srcOrd="5" destOrd="0" presId="urn:microsoft.com/office/officeart/2016/7/layout/LinearArrowProcessNumbered"/>
    <dgm:cxn modelId="{B4036663-2AE4-4E14-A7C0-454AE3475795}" type="presParOf" srcId="{72CCCCF0-34C5-4C90-A037-B6297539230A}" destId="{96B21E17-BDF5-4143-924A-C9C905E76993}" srcOrd="6" destOrd="0" presId="urn:microsoft.com/office/officeart/2016/7/layout/LinearArrowProcessNumbered"/>
    <dgm:cxn modelId="{FD7C2068-492D-4DF2-A5AE-8E0D0A78EA50}" type="presParOf" srcId="{96B21E17-BDF5-4143-924A-C9C905E76993}" destId="{0A95FB9B-171B-49D4-86BB-93D790563266}" srcOrd="0" destOrd="0" presId="urn:microsoft.com/office/officeart/2016/7/layout/LinearArrowProcessNumbered"/>
    <dgm:cxn modelId="{68A4DC90-58CD-48EE-AAB6-7F7705E0C27D}" type="presParOf" srcId="{96B21E17-BDF5-4143-924A-C9C905E76993}" destId="{BC31F35B-7025-4ED0-8777-5FFB59EF2F7F}" srcOrd="1" destOrd="0" presId="urn:microsoft.com/office/officeart/2016/7/layout/LinearArrowProcessNumbered"/>
    <dgm:cxn modelId="{44D310B6-1A3E-4F00-9A97-AE574B049ECB}" type="presParOf" srcId="{BC31F35B-7025-4ED0-8777-5FFB59EF2F7F}" destId="{2D4266E0-A552-4C20-BDDB-A3C8B0137B98}" srcOrd="0" destOrd="0" presId="urn:microsoft.com/office/officeart/2016/7/layout/LinearArrowProcessNumbered"/>
    <dgm:cxn modelId="{EFB65462-98E7-4D88-B6E7-BF9C96C7EC71}" type="presParOf" srcId="{BC31F35B-7025-4ED0-8777-5FFB59EF2F7F}" destId="{BAFA6F83-0930-4FA6-951D-A7B640C85502}" srcOrd="1" destOrd="0" presId="urn:microsoft.com/office/officeart/2016/7/layout/LinearArrowProcessNumbered"/>
    <dgm:cxn modelId="{BA0BA9C7-922B-4B23-96E5-F9C5B8F54B78}" type="presParOf" srcId="{BC31F35B-7025-4ED0-8777-5FFB59EF2F7F}" destId="{D1B0978C-38B1-4530-8869-74F819799D7C}" srcOrd="2" destOrd="0" presId="urn:microsoft.com/office/officeart/2016/7/layout/LinearArrowProcessNumbered"/>
    <dgm:cxn modelId="{5CE31973-2D7C-4D66-B6B4-86D5AC382E7C}" type="presParOf" srcId="{BC31F35B-7025-4ED0-8777-5FFB59EF2F7F}" destId="{9E1892B4-F92F-4471-9DCB-4DAFC720B3EE}" srcOrd="3" destOrd="0" presId="urn:microsoft.com/office/officeart/2016/7/layout/LinearArrowProcessNumbered"/>
    <dgm:cxn modelId="{3BC5F6D2-53FB-4E95-9612-D5FEDFAB6CD7}" type="presParOf" srcId="{96B21E17-BDF5-4143-924A-C9C905E76993}" destId="{1E47EF9A-5A3C-40E7-9954-7AF1BDA98220}" srcOrd="2" destOrd="0" presId="urn:microsoft.com/office/officeart/2016/7/layout/LinearArrow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3FEDB1-4C85-4601-8BC1-6DD3EA488461}">
      <dsp:nvSpPr>
        <dsp:cNvPr id="0" name=""/>
        <dsp:cNvSpPr/>
      </dsp:nvSpPr>
      <dsp:spPr>
        <a:xfrm>
          <a:off x="1264920" y="540488"/>
          <a:ext cx="1011936" cy="7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279252-B1CB-4CA6-A8E8-1822A67B9FFC}">
      <dsp:nvSpPr>
        <dsp:cNvPr id="0" name=""/>
        <dsp:cNvSpPr/>
      </dsp:nvSpPr>
      <dsp:spPr>
        <a:xfrm>
          <a:off x="2337572" y="455522"/>
          <a:ext cx="116372" cy="218519"/>
        </a:xfrm>
        <a:prstGeom prst="chevron">
          <a:avLst>
            <a:gd name="adj" fmla="val 90000"/>
          </a:avLst>
        </a:prstGeom>
        <a:solidFill>
          <a:schemeClr val="accent5">
            <a:tint val="40000"/>
            <a:alpha val="90000"/>
            <a:hueOff val="206060"/>
            <a:satOff val="-1807"/>
            <a:lumOff val="-144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206060"/>
              <a:satOff val="-1807"/>
              <a:lumOff val="-1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91DA3A-696D-4F61-8B94-20028B9DF30E}">
      <dsp:nvSpPr>
        <dsp:cNvPr id="0" name=""/>
        <dsp:cNvSpPr/>
      </dsp:nvSpPr>
      <dsp:spPr>
        <a:xfrm>
          <a:off x="614044" y="16140"/>
          <a:ext cx="1048767" cy="104876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98" tIns="40698" rIns="40698" bIns="40698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1</a:t>
          </a:r>
        </a:p>
      </dsp:txBody>
      <dsp:txXfrm>
        <a:off x="767632" y="169728"/>
        <a:ext cx="741591" cy="741591"/>
      </dsp:txXfrm>
    </dsp:sp>
    <dsp:sp modelId="{611CDC5B-2DE1-4D8E-88B2-46080905240F}">
      <dsp:nvSpPr>
        <dsp:cNvPr id="0" name=""/>
        <dsp:cNvSpPr/>
      </dsp:nvSpPr>
      <dsp:spPr>
        <a:xfrm>
          <a:off x="0" y="1230464"/>
          <a:ext cx="2276856" cy="2518425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5">
            <a:tint val="40000"/>
            <a:alpha val="90000"/>
            <a:hueOff val="412121"/>
            <a:satOff val="-3615"/>
            <a:lumOff val="-288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412121"/>
              <a:satOff val="-3615"/>
              <a:lumOff val="-2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601" tIns="165100" rIns="179601" bIns="1651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Enter the problem into calculator to find the decimal.</a:t>
          </a:r>
        </a:p>
      </dsp:txBody>
      <dsp:txXfrm>
        <a:off x="0" y="1685835"/>
        <a:ext cx="2276856" cy="2063054"/>
      </dsp:txXfrm>
    </dsp:sp>
    <dsp:sp modelId="{161E7FA7-AB9C-4BB5-9139-7B51370AAE79}">
      <dsp:nvSpPr>
        <dsp:cNvPr id="0" name=""/>
        <dsp:cNvSpPr/>
      </dsp:nvSpPr>
      <dsp:spPr>
        <a:xfrm>
          <a:off x="2529840" y="540628"/>
          <a:ext cx="2276856" cy="72"/>
        </a:xfrm>
        <a:prstGeom prst="rect">
          <a:avLst/>
        </a:prstGeom>
        <a:solidFill>
          <a:schemeClr val="accent5">
            <a:tint val="40000"/>
            <a:alpha val="90000"/>
            <a:hueOff val="618181"/>
            <a:satOff val="-5422"/>
            <a:lumOff val="-432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618181"/>
              <a:satOff val="-5422"/>
              <a:lumOff val="-4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F69E4B-9F6B-41C3-8C1E-E5619AFA66F5}">
      <dsp:nvSpPr>
        <dsp:cNvPr id="0" name=""/>
        <dsp:cNvSpPr/>
      </dsp:nvSpPr>
      <dsp:spPr>
        <a:xfrm>
          <a:off x="4867413" y="455639"/>
          <a:ext cx="116372" cy="218636"/>
        </a:xfrm>
        <a:prstGeom prst="chevron">
          <a:avLst>
            <a:gd name="adj" fmla="val 90000"/>
          </a:avLst>
        </a:prstGeom>
        <a:solidFill>
          <a:schemeClr val="accent5">
            <a:tint val="40000"/>
            <a:alpha val="90000"/>
            <a:hueOff val="824241"/>
            <a:satOff val="-7230"/>
            <a:lumOff val="-576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824241"/>
              <a:satOff val="-7230"/>
              <a:lumOff val="-5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2871B-0305-4265-B8C7-E91D9F838F81}">
      <dsp:nvSpPr>
        <dsp:cNvPr id="0" name=""/>
        <dsp:cNvSpPr/>
      </dsp:nvSpPr>
      <dsp:spPr>
        <a:xfrm>
          <a:off x="3143884" y="16281"/>
          <a:ext cx="1048767" cy="1048767"/>
        </a:xfrm>
        <a:prstGeom prst="ellipse">
          <a:avLst/>
        </a:prstGeom>
        <a:solidFill>
          <a:schemeClr val="accent5">
            <a:hueOff val="709040"/>
            <a:satOff val="-7964"/>
            <a:lumOff val="-1699"/>
            <a:alphaOff val="0"/>
          </a:schemeClr>
        </a:solidFill>
        <a:ln w="15875" cap="flat" cmpd="sng" algn="ctr">
          <a:solidFill>
            <a:schemeClr val="accent5">
              <a:hueOff val="709040"/>
              <a:satOff val="-7964"/>
              <a:lumOff val="-16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98" tIns="40698" rIns="40698" bIns="40698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2</a:t>
          </a:r>
        </a:p>
      </dsp:txBody>
      <dsp:txXfrm>
        <a:off x="3297472" y="169869"/>
        <a:ext cx="741591" cy="741591"/>
      </dsp:txXfrm>
    </dsp:sp>
    <dsp:sp modelId="{939C65EB-2C17-41C7-BEF3-80A5192CAD3C}">
      <dsp:nvSpPr>
        <dsp:cNvPr id="0" name=""/>
        <dsp:cNvSpPr/>
      </dsp:nvSpPr>
      <dsp:spPr>
        <a:xfrm>
          <a:off x="2529840" y="1230789"/>
          <a:ext cx="2276856" cy="2518425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5">
            <a:tint val="40000"/>
            <a:alpha val="90000"/>
            <a:hueOff val="1030302"/>
            <a:satOff val="-9037"/>
            <a:lumOff val="-72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1030302"/>
              <a:satOff val="-9037"/>
              <a:lumOff val="-7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601" tIns="165100" rIns="179601" bIns="1651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Enter the choices into calculator to find the decimals.</a:t>
          </a:r>
        </a:p>
      </dsp:txBody>
      <dsp:txXfrm>
        <a:off x="2529840" y="1686160"/>
        <a:ext cx="2276856" cy="2063054"/>
      </dsp:txXfrm>
    </dsp:sp>
    <dsp:sp modelId="{EB18FB06-9C01-44FC-9658-48DBD10250A4}">
      <dsp:nvSpPr>
        <dsp:cNvPr id="0" name=""/>
        <dsp:cNvSpPr/>
      </dsp:nvSpPr>
      <dsp:spPr>
        <a:xfrm>
          <a:off x="5059681" y="540628"/>
          <a:ext cx="2276856" cy="72"/>
        </a:xfrm>
        <a:prstGeom prst="rect">
          <a:avLst/>
        </a:prstGeom>
        <a:solidFill>
          <a:schemeClr val="accent5">
            <a:tint val="40000"/>
            <a:alpha val="90000"/>
            <a:hueOff val="1236362"/>
            <a:satOff val="-10845"/>
            <a:lumOff val="-863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1236362"/>
              <a:satOff val="-10845"/>
              <a:lumOff val="-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64BEED-F889-41F1-9AD9-E263A81D2BDF}">
      <dsp:nvSpPr>
        <dsp:cNvPr id="0" name=""/>
        <dsp:cNvSpPr/>
      </dsp:nvSpPr>
      <dsp:spPr>
        <a:xfrm>
          <a:off x="7397253" y="455639"/>
          <a:ext cx="116372" cy="218636"/>
        </a:xfrm>
        <a:prstGeom prst="chevron">
          <a:avLst>
            <a:gd name="adj" fmla="val 90000"/>
          </a:avLst>
        </a:prstGeom>
        <a:solidFill>
          <a:schemeClr val="accent5">
            <a:tint val="40000"/>
            <a:alpha val="90000"/>
            <a:hueOff val="1442422"/>
            <a:satOff val="-12652"/>
            <a:lumOff val="-1007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1442422"/>
              <a:satOff val="-12652"/>
              <a:lumOff val="-10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8DCC52-6B68-4AED-BA1F-11922E0ACF36}">
      <dsp:nvSpPr>
        <dsp:cNvPr id="0" name=""/>
        <dsp:cNvSpPr/>
      </dsp:nvSpPr>
      <dsp:spPr>
        <a:xfrm>
          <a:off x="5673725" y="16281"/>
          <a:ext cx="1048767" cy="1048767"/>
        </a:xfrm>
        <a:prstGeom prst="ellipse">
          <a:avLst/>
        </a:prstGeom>
        <a:solidFill>
          <a:schemeClr val="accent5">
            <a:hueOff val="1418080"/>
            <a:satOff val="-15927"/>
            <a:lumOff val="-3399"/>
            <a:alphaOff val="0"/>
          </a:schemeClr>
        </a:solidFill>
        <a:ln w="15875" cap="flat" cmpd="sng" algn="ctr">
          <a:solidFill>
            <a:schemeClr val="accent5">
              <a:hueOff val="1418080"/>
              <a:satOff val="-15927"/>
              <a:lumOff val="-33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98" tIns="40698" rIns="40698" bIns="40698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3</a:t>
          </a:r>
        </a:p>
      </dsp:txBody>
      <dsp:txXfrm>
        <a:off x="5827313" y="169869"/>
        <a:ext cx="741591" cy="741591"/>
      </dsp:txXfrm>
    </dsp:sp>
    <dsp:sp modelId="{CEF8AE7D-430F-44F0-B21D-92B2A496F778}">
      <dsp:nvSpPr>
        <dsp:cNvPr id="0" name=""/>
        <dsp:cNvSpPr/>
      </dsp:nvSpPr>
      <dsp:spPr>
        <a:xfrm>
          <a:off x="5059681" y="1230789"/>
          <a:ext cx="2276856" cy="2518425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5">
            <a:tint val="40000"/>
            <a:alpha val="90000"/>
            <a:hueOff val="1648483"/>
            <a:satOff val="-14460"/>
            <a:lumOff val="-1151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1648483"/>
              <a:satOff val="-14460"/>
              <a:lumOff val="-11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601" tIns="165100" rIns="179601" bIns="1651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Find the match.</a:t>
          </a:r>
        </a:p>
      </dsp:txBody>
      <dsp:txXfrm>
        <a:off x="5059681" y="1686160"/>
        <a:ext cx="2276856" cy="2063054"/>
      </dsp:txXfrm>
    </dsp:sp>
    <dsp:sp modelId="{2D4266E0-A552-4C20-BDDB-A3C8B0137B98}">
      <dsp:nvSpPr>
        <dsp:cNvPr id="0" name=""/>
        <dsp:cNvSpPr/>
      </dsp:nvSpPr>
      <dsp:spPr>
        <a:xfrm>
          <a:off x="7589521" y="540628"/>
          <a:ext cx="1138428" cy="72"/>
        </a:xfrm>
        <a:prstGeom prst="rect">
          <a:avLst/>
        </a:prstGeom>
        <a:solidFill>
          <a:schemeClr val="accent5">
            <a:tint val="40000"/>
            <a:alpha val="90000"/>
            <a:hueOff val="1854543"/>
            <a:satOff val="-16267"/>
            <a:lumOff val="-1295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1854543"/>
              <a:satOff val="-16267"/>
              <a:lumOff val="-12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B0978C-38B1-4530-8869-74F819799D7C}">
      <dsp:nvSpPr>
        <dsp:cNvPr id="0" name=""/>
        <dsp:cNvSpPr/>
      </dsp:nvSpPr>
      <dsp:spPr>
        <a:xfrm>
          <a:off x="8203565" y="16281"/>
          <a:ext cx="1048767" cy="1048767"/>
        </a:xfrm>
        <a:prstGeom prst="ellipse">
          <a:avLst/>
        </a:prstGeom>
        <a:solidFill>
          <a:schemeClr val="accent5">
            <a:hueOff val="2127120"/>
            <a:satOff val="-23891"/>
            <a:lumOff val="-5098"/>
            <a:alphaOff val="0"/>
          </a:schemeClr>
        </a:solidFill>
        <a:ln w="15875" cap="flat" cmpd="sng" algn="ctr">
          <a:solidFill>
            <a:schemeClr val="accent5">
              <a:hueOff val="2127120"/>
              <a:satOff val="-23891"/>
              <a:lumOff val="-5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98" tIns="40698" rIns="40698" bIns="40698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4</a:t>
          </a:r>
        </a:p>
      </dsp:txBody>
      <dsp:txXfrm>
        <a:off x="8357153" y="169869"/>
        <a:ext cx="741591" cy="741591"/>
      </dsp:txXfrm>
    </dsp:sp>
    <dsp:sp modelId="{1E47EF9A-5A3C-40E7-9954-7AF1BDA98220}">
      <dsp:nvSpPr>
        <dsp:cNvPr id="0" name=""/>
        <dsp:cNvSpPr/>
      </dsp:nvSpPr>
      <dsp:spPr>
        <a:xfrm>
          <a:off x="7589521" y="1230789"/>
          <a:ext cx="2276856" cy="2518425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5">
            <a:tint val="40000"/>
            <a:alpha val="90000"/>
            <a:hueOff val="2266664"/>
            <a:satOff val="-19882"/>
            <a:lumOff val="-1583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2266664"/>
              <a:satOff val="-19882"/>
              <a:lumOff val="-15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601" tIns="165100" rIns="179601" bIns="1651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If there is more than one match, go with the smaller number under the square root.</a:t>
          </a:r>
        </a:p>
      </dsp:txBody>
      <dsp:txXfrm>
        <a:off x="7589521" y="1686160"/>
        <a:ext cx="2276856" cy="20630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C86F-6F07-42C0-836D-0E1B0A3349B2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2A3B6-40B8-4EE6-8A2B-A2E59B8B32F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6416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C86F-6F07-42C0-836D-0E1B0A3349B2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2A3B6-40B8-4EE6-8A2B-A2E59B8B3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748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C86F-6F07-42C0-836D-0E1B0A3349B2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2A3B6-40B8-4EE6-8A2B-A2E59B8B3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329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C86F-6F07-42C0-836D-0E1B0A3349B2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2A3B6-40B8-4EE6-8A2B-A2E59B8B3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C86F-6F07-42C0-836D-0E1B0A3349B2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2A3B6-40B8-4EE6-8A2B-A2E59B8B32F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3225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C86F-6F07-42C0-836D-0E1B0A3349B2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2A3B6-40B8-4EE6-8A2B-A2E59B8B3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158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C86F-6F07-42C0-836D-0E1B0A3349B2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2A3B6-40B8-4EE6-8A2B-A2E59B8B3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02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C86F-6F07-42C0-836D-0E1B0A3349B2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2A3B6-40B8-4EE6-8A2B-A2E59B8B3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39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C86F-6F07-42C0-836D-0E1B0A3349B2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2A3B6-40B8-4EE6-8A2B-A2E59B8B3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146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224C86F-6F07-42C0-836D-0E1B0A3349B2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42A3B6-40B8-4EE6-8A2B-A2E59B8B3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174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C86F-6F07-42C0-836D-0E1B0A3349B2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2A3B6-40B8-4EE6-8A2B-A2E59B8B3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085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224C86F-6F07-42C0-836D-0E1B0A3349B2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A42A3B6-40B8-4EE6-8A2B-A2E59B8B32F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2607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FEB85-8255-4BA5-A85B-58FD077A5A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051" y="3143732"/>
            <a:ext cx="10058400" cy="1311888"/>
          </a:xfrm>
        </p:spPr>
        <p:txBody>
          <a:bodyPr>
            <a:normAutofit/>
          </a:bodyPr>
          <a:lstStyle/>
          <a:p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9FE8AF-5DA7-4F88-B6B0-1CEF5BAE05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Simplify Square Roots</a:t>
            </a:r>
          </a:p>
        </p:txBody>
      </p:sp>
    </p:spTree>
    <p:extLst>
      <p:ext uri="{BB962C8B-B14F-4D97-AF65-F5344CB8AC3E}">
        <p14:creationId xmlns:p14="http://schemas.microsoft.com/office/powerpoint/2010/main" val="3592144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6D16D1E-4205-49F5-BD2A-DA769947C1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2FD100-C039-4E03-B5E4-2EDFA7290A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4193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18FCD2-8448-4A81-8EB4-72250F782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3E00694-E403-4987-8634-15F6D8E4C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dirty="0"/>
              <a:t>/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995E9C-390B-4CD8-BD69-4F83F2AAEF5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97280" y="4844374"/>
            <a:ext cx="10058400" cy="118899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Operations with Square Roots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5A204DD-8BEA-49EA-BB99-8C384BC4F5D5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84376533"/>
              </p:ext>
            </p:extLst>
          </p:nvPr>
        </p:nvGraphicFramePr>
        <p:xfrm>
          <a:off x="1036319" y="680936"/>
          <a:ext cx="10119362" cy="3765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4956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8F748-D090-4E7A-92DE-A258580AF14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826" y="99654"/>
            <a:ext cx="12054347" cy="6635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Ex. 9)                                          Ex. 10)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61B7D5-5843-4FD7-9945-C71CDD2E338E}"/>
                  </a:ext>
                </a:extLst>
              </p:cNvPr>
              <p:cNvSpPr>
                <a:spLocks noGrp="1"/>
              </p:cNvSpPr>
              <p:nvPr>
                <p:ph sz="half" idx="4294967295"/>
              </p:nvPr>
            </p:nvSpPr>
            <p:spPr>
              <a:xfrm>
                <a:off x="255639" y="281447"/>
                <a:ext cx="5633884" cy="5148263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</m:rad>
                      <m:r>
                        <a:rPr lang="en-US" sz="28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𝟒</m:t>
                      </m:r>
                      <m:rad>
                        <m:radPr>
                          <m:degHide m:val="on"/>
                          <m:ctrlPr>
                            <a:rPr lang="en-US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</m:rad>
                    </m:oMath>
                  </m:oMathPara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342900" indent="-342900">
                  <a:buFont typeface="+mj-lt"/>
                  <a:buAutoNum type="alphaUcPeriod"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𝟓</m:t>
                    </m:r>
                    <m:rad>
                      <m:radPr>
                        <m:degHide m:val="on"/>
                        <m:ctrlPr>
                          <a:rPr lang="en-US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</m:rad>
                  </m:oMath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342900" indent="-342900">
                  <a:buFont typeface="+mj-lt"/>
                  <a:buAutoNum type="alphaUcPeriod"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𝟑</m:t>
                    </m:r>
                    <m:rad>
                      <m:radPr>
                        <m:degHide m:val="on"/>
                        <m:ctrlPr>
                          <a:rPr lang="en-US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</m:rad>
                  </m:oMath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342900" indent="-342900">
                  <a:buFont typeface="+mj-lt"/>
                  <a:buAutoNum type="alphaUcPeriod"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𝟑</m:t>
                    </m:r>
                    <m:rad>
                      <m:radPr>
                        <m:degHide m:val="on"/>
                        <m:ctrlPr>
                          <a:rPr lang="en-US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𝟐𝟎</m:t>
                        </m:r>
                      </m:e>
                    </m:rad>
                  </m:oMath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342900" indent="-342900">
                  <a:buFont typeface="+mj-lt"/>
                  <a:buAutoNum type="alphaUcPeriod"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𝟓</m:t>
                    </m:r>
                    <m:rad>
                      <m:radPr>
                        <m:degHide m:val="on"/>
                        <m:ctrlPr>
                          <a:rPr lang="en-US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𝟐𝟎</m:t>
                        </m:r>
                      </m:e>
                    </m:rad>
                  </m:oMath>
                </a14:m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61B7D5-5843-4FD7-9945-C71CDD2E33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255639" y="281447"/>
                <a:ext cx="5633884" cy="5148263"/>
              </a:xfrm>
              <a:blipFill>
                <a:blip r:embed="rId2"/>
                <a:stretch>
                  <a:fillRect l="-40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1663C44-848A-422E-B680-E6FF1A869C19}"/>
                  </a:ext>
                </a:extLst>
              </p:cNvPr>
              <p:cNvSpPr>
                <a:spLocks noGrp="1"/>
              </p:cNvSpPr>
              <p:nvPr>
                <p:ph sz="half" idx="4294967295"/>
              </p:nvPr>
            </p:nvSpPr>
            <p:spPr>
              <a:xfrm>
                <a:off x="6076336" y="295582"/>
                <a:ext cx="6140244" cy="573097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𝟓</m:t>
                      </m:r>
                      <m:rad>
                        <m:radPr>
                          <m:degHide m:val="on"/>
                          <m:ctrlPr>
                            <a:rPr lang="en-US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r>
                        <a:rPr lang="en-US" sz="28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𝟏𝟖</m:t>
                          </m:r>
                        </m:e>
                      </m:rad>
                    </m:oMath>
                  </m:oMathPara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342900" indent="-342900">
                  <a:buFont typeface="+mj-lt"/>
                  <a:buAutoNum type="alphaUcPeriod"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𝟖</m:t>
                    </m:r>
                    <m:rad>
                      <m:radPr>
                        <m:degHide m:val="on"/>
                        <m:ctrlPr>
                          <a:rPr lang="en-US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342900" indent="-342900">
                  <a:buFont typeface="+mj-lt"/>
                  <a:buAutoNum type="alphaUcPeriod"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𝟔</m:t>
                    </m:r>
                    <m:rad>
                      <m:radPr>
                        <m:degHide m:val="on"/>
                        <m:ctrlPr>
                          <a:rPr lang="en-US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𝟏𝟖</m:t>
                        </m:r>
                      </m:e>
                    </m:rad>
                  </m:oMath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342900" indent="-342900">
                  <a:buFont typeface="+mj-lt"/>
                  <a:buAutoNum type="alphaUcPeriod"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𝟏𝟒</m:t>
                    </m:r>
                    <m:rad>
                      <m:radPr>
                        <m:degHide m:val="on"/>
                        <m:ctrlPr>
                          <a:rPr lang="en-US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342900" indent="-342900">
                  <a:buFont typeface="+mj-lt"/>
                  <a:buAutoNum type="alphaUcPeriod"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𝟖</m:t>
                    </m:r>
                    <m:rad>
                      <m:radPr>
                        <m:degHide m:val="on"/>
                        <m:ctrlPr>
                          <a:rPr lang="en-US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𝟏𝟖</m:t>
                        </m:r>
                      </m:e>
                    </m:rad>
                  </m:oMath>
                </a14:m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1663C44-848A-422E-B680-E6FF1A869C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6076336" y="295582"/>
                <a:ext cx="6140244" cy="5730978"/>
              </a:xfrm>
              <a:blipFill>
                <a:blip r:embed="rId3"/>
                <a:stretch>
                  <a:fillRect l="-3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061246F-4E0A-40AA-8097-E238CAF218E2}"/>
              </a:ext>
            </a:extLst>
          </p:cNvPr>
          <p:cNvCxnSpPr/>
          <p:nvPr/>
        </p:nvCxnSpPr>
        <p:spPr>
          <a:xfrm>
            <a:off x="5958349" y="0"/>
            <a:ext cx="49161" cy="6322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149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EE61C-D839-4B92-9D44-229096F609A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7484" y="109025"/>
            <a:ext cx="10058400" cy="747713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Ex. 11)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4A4609-8737-472E-9295-CEE48C5E5255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174522" y="278018"/>
                <a:ext cx="11842955" cy="5449272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𝟕</m:t>
                      </m:r>
                      <m:rad>
                        <m:radPr>
                          <m:degHide m:val="on"/>
                          <m:ctrlPr>
                            <a:rPr lang="en-US" sz="4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</m:rad>
                      <m:r>
                        <a:rPr lang="en-US" sz="40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4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𝟐𝟖</m:t>
                          </m:r>
                        </m:e>
                      </m:rad>
                    </m:oMath>
                  </m:oMathPara>
                </a14:m>
                <a:endPara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342900" indent="-342900">
                  <a:buFont typeface="+mj-lt"/>
                  <a:buAutoNum type="alphaUcPeriod"/>
                </a:pPr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𝟑</m:t>
                    </m:r>
                    <m:rad>
                      <m:radPr>
                        <m:degHide m:val="on"/>
                        <m:ctrlPr>
                          <a:rPr lang="en-U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𝟐𝟖</m:t>
                        </m:r>
                      </m:e>
                    </m:rad>
                  </m:oMath>
                </a14:m>
                <a:endPara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342900" indent="-342900">
                  <a:buFont typeface="+mj-lt"/>
                  <a:buAutoNum type="alphaUcPeriod"/>
                </a:pPr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</m:rad>
                  </m:oMath>
                </a14:m>
                <a:endPara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342900" indent="-342900">
                  <a:buFont typeface="+mj-lt"/>
                  <a:buAutoNum type="alphaUcPeriod"/>
                </a:pPr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𝟓</m:t>
                    </m:r>
                    <m:rad>
                      <m:radPr>
                        <m:degHide m:val="on"/>
                        <m:ctrlPr>
                          <a:rPr lang="en-U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𝟐𝟖</m:t>
                        </m:r>
                      </m:e>
                    </m:rad>
                  </m:oMath>
                </a14:m>
                <a:endPara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342900" indent="-342900">
                  <a:buFont typeface="+mj-lt"/>
                  <a:buAutoNum type="alphaUcPeriod"/>
                </a:pPr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𝟑</m:t>
                    </m:r>
                    <m:rad>
                      <m:radPr>
                        <m:degHide m:val="on"/>
                        <m:ctrlPr>
                          <a:rPr lang="en-U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</m:rad>
                  </m:oMath>
                </a14:m>
                <a:endPara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4A4609-8737-472E-9295-CEE48C5E52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74522" y="278018"/>
                <a:ext cx="11842955" cy="5449272"/>
              </a:xfrm>
              <a:blipFill>
                <a:blip r:embed="rId2"/>
                <a:stretch>
                  <a:fillRect l="-2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9481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D6F3B-A46A-4779-A265-48D0855408D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8658" y="0"/>
            <a:ext cx="10515600" cy="935294"/>
          </a:xfrm>
        </p:spPr>
        <p:txBody>
          <a:bodyPr>
            <a:norm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 12.)                                       Ex 13)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E17D75-09FB-4ECE-9A5D-7C71F6F8F731}"/>
                  </a:ext>
                </a:extLst>
              </p:cNvPr>
              <p:cNvSpPr>
                <a:spLocks noGrp="1"/>
              </p:cNvSpPr>
              <p:nvPr>
                <p:ph sz="half" idx="4294967295"/>
              </p:nvPr>
            </p:nvSpPr>
            <p:spPr>
              <a:xfrm>
                <a:off x="560440" y="545691"/>
                <a:ext cx="5373327" cy="538055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𝟓𝟎</m:t>
                          </m:r>
                        </m:e>
                      </m:rad>
                      <m:r>
                        <a:rPr lang="en-US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  ×  </m:t>
                      </m:r>
                      <m:r>
                        <a:rPr lang="en-US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342900" indent="-342900">
                  <a:buFont typeface="+mj-lt"/>
                  <a:buAutoNum type="alphaUcPeriod"/>
                </a:pP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𝟔</m:t>
                    </m:r>
                    <m:rad>
                      <m:radPr>
                        <m:degHide m:val="on"/>
                        <m:ctrlP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𝟏𝟑</m:t>
                        </m:r>
                      </m:e>
                    </m:rad>
                  </m:oMath>
                </a14:m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342900" indent="-342900">
                  <a:buFont typeface="+mj-lt"/>
                  <a:buAutoNum type="alphaUcPeriod"/>
                </a:pP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𝟑𝟎</m:t>
                    </m:r>
                  </m:oMath>
                </a14:m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342900" indent="-342900">
                  <a:buFont typeface="+mj-lt"/>
                  <a:buAutoNum type="alphaUcPeriod"/>
                </a:pP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6</a:t>
                </a:r>
              </a:p>
              <a:p>
                <a:pPr marL="342900" indent="-342900">
                  <a:buFont typeface="+mj-lt"/>
                  <a:buAutoNum type="alphaUcPeriod"/>
                </a:pP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10</a:t>
                </a:r>
              </a:p>
              <a:p>
                <a:pPr marL="0" indent="0">
                  <a:buNone/>
                </a:pP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E17D75-09FB-4ECE-9A5D-7C71F6F8F7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560440" y="545691"/>
                <a:ext cx="5373327" cy="5380550"/>
              </a:xfrm>
              <a:blipFill>
                <a:blip r:embed="rId2"/>
                <a:stretch>
                  <a:fillRect l="-4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5AC7960-FEFA-43B2-B0FE-38C0D12A5A70}"/>
                  </a:ext>
                </a:extLst>
              </p:cNvPr>
              <p:cNvSpPr>
                <a:spLocks noGrp="1"/>
              </p:cNvSpPr>
              <p:nvPr>
                <p:ph sz="half" idx="4294967295"/>
              </p:nvPr>
            </p:nvSpPr>
            <p:spPr>
              <a:xfrm>
                <a:off x="6622026" y="452284"/>
                <a:ext cx="5063611" cy="5056085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𝟏𝟐</m:t>
                          </m:r>
                        </m:e>
                      </m:rad>
                      <m:r>
                        <a:rPr lang="en-US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  ×  </m:t>
                      </m:r>
                      <m:r>
                        <a:rPr lang="en-US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342900" indent="-342900">
                  <a:buFont typeface="+mj-lt"/>
                  <a:buAutoNum type="alphaUcPeriod"/>
                </a:pP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24</a:t>
                </a:r>
              </a:p>
              <a:p>
                <a:pPr marL="342900" indent="-342900">
                  <a:buFont typeface="+mj-lt"/>
                  <a:buAutoNum type="alphaUcPeriod"/>
                </a:pP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𝟏𝟓</m:t>
                        </m:r>
                      </m:e>
                    </m:rad>
                  </m:oMath>
                </a14:m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342900" indent="-342900">
                  <a:buFont typeface="+mj-lt"/>
                  <a:buAutoNum type="alphaUcPeriod"/>
                </a:pP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342900" indent="-342900">
                  <a:buFont typeface="+mj-lt"/>
                  <a:buAutoNum type="alphaUcPeriod"/>
                </a:pP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7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5AC7960-FEFA-43B2-B0FE-38C0D12A5A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6622026" y="452284"/>
                <a:ext cx="5063611" cy="5056085"/>
              </a:xfrm>
              <a:blipFill>
                <a:blip r:embed="rId3"/>
                <a:stretch>
                  <a:fillRect l="-5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C5CF903-8D38-428C-9706-0253F8873BFB}"/>
              </a:ext>
            </a:extLst>
          </p:cNvPr>
          <p:cNvCxnSpPr/>
          <p:nvPr/>
        </p:nvCxnSpPr>
        <p:spPr>
          <a:xfrm>
            <a:off x="6096000" y="0"/>
            <a:ext cx="0" cy="6381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912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4C36C-681F-4489-A224-17183FCA329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574" y="92945"/>
            <a:ext cx="12039600" cy="896067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Simplifying Square Roots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EAED94-6220-46F0-8B25-4C9DE65DFF29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83572" y="979748"/>
                <a:ext cx="12024853" cy="5268652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sz="4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Key things you must know:</a:t>
                </a:r>
              </a:p>
              <a:p>
                <a:endParaRPr lang="en-US" sz="4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lvl="1"/>
                <a:r>
                  <a:rPr lang="en-US" sz="41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Square root is a number that two  numbers multiply together to equal</a:t>
                </a:r>
              </a:p>
              <a:p>
                <a:pPr marL="201168" lvl="1" indent="0">
                  <a:buNone/>
                </a:pPr>
                <a:endParaRPr lang="en-US" sz="4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lvl="2"/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Ex.)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rad>
                  </m:oMath>
                </a14:m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=  2    because 2 x 2 = 4</a:t>
                </a:r>
              </a:p>
              <a:p>
                <a:pPr marL="384048" lvl="2" indent="0">
                  <a:buNone/>
                </a:pPr>
                <a:endPara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lvl="2"/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Ex.)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𝟖𝟏</m:t>
                        </m:r>
                      </m:e>
                    </m:rad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=  9</a:t>
                </a:r>
              </a:p>
              <a:p>
                <a:pPr lvl="2"/>
                <a:endPara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lvl="2"/>
                <a:endPara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lvl="1"/>
                <a:r>
                  <a:rPr lang="en-US" sz="41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Use Calculator keys </a:t>
                </a:r>
              </a:p>
              <a:p>
                <a:pPr marL="457200" lvl="1" indent="0">
                  <a:buNone/>
                </a:pPr>
                <a:r>
                  <a:rPr lang="en-US" sz="2000" dirty="0"/>
                  <a:t>                                         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EAED94-6220-46F0-8B25-4C9DE65DFF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83572" y="979748"/>
                <a:ext cx="12024853" cy="5268652"/>
              </a:xfrm>
              <a:blipFill>
                <a:blip r:embed="rId2"/>
                <a:stretch>
                  <a:fillRect l="-1623" t="-4977" r="-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A4013390-617B-4EB5-994A-2B78709DF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5593" y="5259408"/>
            <a:ext cx="1450522" cy="9889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00C56D-17CC-486E-B7FB-2C961E23AA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8" y="4898862"/>
            <a:ext cx="1849892" cy="139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14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16810-F017-4270-9431-55AB5557302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44677" y="86769"/>
            <a:ext cx="10058400" cy="988992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Simplify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1FA665-6531-4F4E-AF0D-0C2274BCF2A7}"/>
                  </a:ext>
                </a:extLst>
              </p:cNvPr>
              <p:cNvSpPr>
                <a:spLocks noGrp="1"/>
              </p:cNvSpPr>
              <p:nvPr>
                <p:ph sz="half" idx="4294967295"/>
              </p:nvPr>
            </p:nvSpPr>
            <p:spPr>
              <a:xfrm>
                <a:off x="112736" y="1047134"/>
                <a:ext cx="5939020" cy="5276576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35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Ex. 1)               </a:t>
                </a:r>
              </a:p>
              <a:p>
                <a:pPr marL="0" indent="0">
                  <a:buNone/>
                </a:pPr>
                <a:r>
                  <a:rPr lang="en-US" sz="2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		</a:t>
                </a:r>
                <a:r>
                  <a:rPr lang="en-US" sz="3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	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5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5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𝟑𝟐</m:t>
                        </m:r>
                      </m:e>
                    </m:rad>
                  </m:oMath>
                </a14:m>
                <a:endParaRPr lang="en-US" sz="3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sz="3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r>
                  <a:rPr lang="en-US" sz="35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 A.) 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5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5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endParaRPr lang="en-US" sz="3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sz="3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r>
                  <a:rPr lang="en-US" sz="35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 B.) 16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5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5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endParaRPr lang="en-US" sz="3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sz="3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r>
                  <a:rPr lang="en-US" sz="35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C.) 16</a:t>
                </a:r>
              </a:p>
              <a:p>
                <a:pPr marL="0" indent="0">
                  <a:buNone/>
                </a:pPr>
                <a:endParaRPr lang="en-US" sz="3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r>
                  <a:rPr lang="en-US" sz="35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D.)  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5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5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𝟖</m:t>
                        </m:r>
                      </m:e>
                    </m:rad>
                  </m:oMath>
                </a14:m>
                <a:endParaRPr lang="en-US" sz="2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1FA665-6531-4F4E-AF0D-0C2274BCF2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112736" y="1047134"/>
                <a:ext cx="5939020" cy="5276576"/>
              </a:xfrm>
              <a:blipFill>
                <a:blip r:embed="rId2"/>
                <a:stretch>
                  <a:fillRect l="-2667" t="-3931" b="-4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640BAE-3E73-46E0-A8EA-D3E8197EE7CD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984488" y="1256907"/>
            <a:ext cx="4937125" cy="4914284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Hit</a:t>
            </a:r>
          </a:p>
          <a:p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 32 then hit</a:t>
            </a:r>
          </a:p>
          <a:p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 the decimal by it.</a:t>
            </a: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Continue to do this for A, B, C, and D to find the match.</a:t>
            </a: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MAY BE MORE THAN 1 MATCH, SO BE SURE TO DO A, B, C, and D!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901481-F0B0-48B6-94F0-F8526BDAB5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6068" y="1256907"/>
            <a:ext cx="1450522" cy="9889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FACEEF-B3A3-474E-B6B5-7EEAB0C590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6798" y="1256907"/>
            <a:ext cx="1758043" cy="10987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781736-57DA-410A-8D82-1964364629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2381" y="2594952"/>
            <a:ext cx="1392011" cy="119315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FD16B11-B0C0-4348-9681-C170E6FEEF38}"/>
              </a:ext>
            </a:extLst>
          </p:cNvPr>
          <p:cNvCxnSpPr>
            <a:cxnSpLocks/>
          </p:cNvCxnSpPr>
          <p:nvPr/>
        </p:nvCxnSpPr>
        <p:spPr>
          <a:xfrm>
            <a:off x="-44245" y="989012"/>
            <a:ext cx="12236245" cy="286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2F87FA3-5BFE-48B7-B740-0F2C1780706B}"/>
              </a:ext>
            </a:extLst>
          </p:cNvPr>
          <p:cNvCxnSpPr/>
          <p:nvPr/>
        </p:nvCxnSpPr>
        <p:spPr>
          <a:xfrm>
            <a:off x="6907161" y="1003325"/>
            <a:ext cx="0" cy="53490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4364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FD94D-3ED8-41D4-84FE-B89EF1EB7BF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66800" y="0"/>
            <a:ext cx="10058400" cy="9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Simplify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423DB7-307F-4422-850A-5601C8AEFBC9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132735" y="990856"/>
                <a:ext cx="11926529" cy="5090395"/>
              </a:xfrm>
            </p:spPr>
            <p:txBody>
              <a:bodyPr>
                <a:normAutofit fontScale="47500" lnSpcReduction="20000"/>
              </a:bodyPr>
              <a:lstStyle/>
              <a:p>
                <a:r>
                  <a:rPr lang="en-US" sz="7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Ex. 2)</a:t>
                </a:r>
                <a:endParaRPr lang="en-US" sz="76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5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𝟏𝟔𝟐</m:t>
                          </m:r>
                        </m:e>
                      </m:rad>
                    </m:oMath>
                  </m:oMathPara>
                </a14:m>
                <a:endParaRPr lang="en-US" sz="5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sz="5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r>
                  <a:rPr lang="en-US" sz="5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	A.)  9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5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endParaRPr lang="en-US" sz="5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sz="5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r>
                  <a:rPr lang="en-US" sz="5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	B.)  </a:t>
                </a:r>
                <a14:m>
                  <m:oMath xmlns:m="http://schemas.openxmlformats.org/officeDocument/2006/math">
                    <m:r>
                      <a:rPr lang="en-US" sz="58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𝟖𝟏</m:t>
                    </m:r>
                    <m:rad>
                      <m:radPr>
                        <m:degHide m:val="on"/>
                        <m:ctrlPr>
                          <a:rPr lang="en-US" sz="5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endParaRPr lang="en-US" sz="5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sz="5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r>
                  <a:rPr lang="en-US" sz="5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	C.) 54</a:t>
                </a:r>
              </a:p>
              <a:p>
                <a:pPr marL="0" indent="0">
                  <a:buNone/>
                </a:pPr>
                <a:endParaRPr lang="en-US" sz="5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r>
                  <a:rPr lang="en-US" sz="5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	D.)  6</a:t>
                </a:r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423DB7-307F-4422-850A-5601C8AEFB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32735" y="990856"/>
                <a:ext cx="11926529" cy="5090395"/>
              </a:xfrm>
              <a:blipFill>
                <a:blip r:embed="rId2"/>
                <a:stretch>
                  <a:fillRect l="-1534" t="-4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B9C8223-0604-41A6-8FF1-0D523451588D}"/>
              </a:ext>
            </a:extLst>
          </p:cNvPr>
          <p:cNvCxnSpPr/>
          <p:nvPr/>
        </p:nvCxnSpPr>
        <p:spPr>
          <a:xfrm>
            <a:off x="0" y="925563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860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B6ADA-4A00-48AF-8C87-7CC8862BE66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66800" y="19203"/>
            <a:ext cx="10058400" cy="96980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Simplify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9D8218-0D97-4AAE-A75A-CEE0D3120147}"/>
                  </a:ext>
                </a:extLst>
              </p:cNvPr>
              <p:cNvSpPr>
                <a:spLocks noGrp="1"/>
              </p:cNvSpPr>
              <p:nvPr>
                <p:ph sz="half" idx="4294967295"/>
              </p:nvPr>
            </p:nvSpPr>
            <p:spPr>
              <a:xfrm>
                <a:off x="49161" y="989012"/>
                <a:ext cx="5412658" cy="532821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Ex. 3)               </a:t>
                </a:r>
              </a:p>
              <a:p>
                <a:pPr marL="0" indent="0">
                  <a:buNone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			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𝟕𝟐</m:t>
                        </m:r>
                      </m:e>
                    </m:rad>
                  </m:oMath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 A.) 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rad>
                  </m:oMath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 B.) 6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C.) 36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D.)  12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rad>
                  </m:oMath>
                </a14:m>
                <a:endParaRPr lang="en-US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9D8218-0D97-4AAE-A75A-CEE0D31201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49161" y="989012"/>
                <a:ext cx="5412658" cy="5328214"/>
              </a:xfrm>
              <a:blipFill>
                <a:blip r:embed="rId2"/>
                <a:stretch>
                  <a:fillRect l="-2365" t="-2632" b="-2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0901FA4-E396-465D-BE3A-9438894D515F}"/>
                  </a:ext>
                </a:extLst>
              </p:cNvPr>
              <p:cNvSpPr>
                <a:spLocks noGrp="1"/>
              </p:cNvSpPr>
              <p:nvPr>
                <p:ph sz="half" idx="4294967295"/>
              </p:nvPr>
            </p:nvSpPr>
            <p:spPr>
              <a:xfrm>
                <a:off x="5628968" y="1025271"/>
                <a:ext cx="6563032" cy="522313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sz="35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Ex. 4)               </a:t>
                </a:r>
              </a:p>
              <a:p>
                <a:pPr marL="0" indent="0">
                  <a:buNone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			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𝟔𝟎𝟓</m:t>
                        </m:r>
                      </m:e>
                    </m:rad>
                  </m:oMath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 A.)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𝟓𝟓</m:t>
                    </m:r>
                    <m:rad>
                      <m:radPr>
                        <m:degHide m:val="on"/>
                        <m:ctrlP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𝟏𝟏</m:t>
                        </m:r>
                      </m:e>
                    </m:rad>
                  </m:oMath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 B.) 121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rad>
                  </m:oMath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C.) 11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rad>
                  </m:oMath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D.) 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𝟓</m:t>
                    </m:r>
                    <m:rad>
                      <m:radPr>
                        <m:degHide m:val="on"/>
                        <m:ctrlP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𝟏𝟏</m:t>
                        </m:r>
                      </m:e>
                    </m:rad>
                  </m:oMath>
                </a14:m>
                <a:endParaRPr lang="en-US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0901FA4-E396-465D-BE3A-9438894D51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5628968" y="1025271"/>
                <a:ext cx="6563032" cy="5223130"/>
              </a:xfrm>
              <a:blipFill>
                <a:blip r:embed="rId3"/>
                <a:stretch>
                  <a:fillRect l="-3807" t="-3267" b="-1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90BAA4F-EF01-4879-8673-78736BAEED53}"/>
              </a:ext>
            </a:extLst>
          </p:cNvPr>
          <p:cNvCxnSpPr/>
          <p:nvPr/>
        </p:nvCxnSpPr>
        <p:spPr>
          <a:xfrm>
            <a:off x="0" y="938981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C0EBDFB-834B-4EC1-BCAE-F8A9CE2F785B}"/>
              </a:ext>
            </a:extLst>
          </p:cNvPr>
          <p:cNvCxnSpPr/>
          <p:nvPr/>
        </p:nvCxnSpPr>
        <p:spPr>
          <a:xfrm>
            <a:off x="5501148" y="938981"/>
            <a:ext cx="0" cy="54274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753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9725BD06-35D4-423D-A4B2-90937FFF2ED7}"/>
                  </a:ext>
                </a:extLst>
              </p:cNvPr>
              <p:cNvSpPr>
                <a:spLocks noGrp="1"/>
              </p:cNvSpPr>
              <p:nvPr>
                <p:ph sz="half" idx="4294967295"/>
              </p:nvPr>
            </p:nvSpPr>
            <p:spPr>
              <a:xfrm>
                <a:off x="154857" y="243501"/>
                <a:ext cx="6221361" cy="610322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</a:rPr>
                  <a:t>Ex. 5)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𝟏𝟓</m:t>
                          </m:r>
                          <m:r>
                            <a:rPr lang="en-US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rad>
                    </m:oMath>
                  </m:oMathPara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The expression above should be further simplified for which value of x?</a:t>
                </a:r>
              </a:p>
              <a:p>
                <a:pPr marL="0" indent="0">
                  <a:buNone/>
                </a:pPr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342900" indent="-342900">
                  <a:buFont typeface="+mj-lt"/>
                  <a:buAutoNum type="alphaUcPeriod"/>
                </a:pPr>
                <a14:m>
                  <m:oMath xmlns:m="http://schemas.openxmlformats.org/officeDocument/2006/math">
                    <m:r>
                      <a:rPr lang="en-US" sz="28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𝟏𝟗</m:t>
                    </m:r>
                  </m:oMath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342900" indent="-342900">
                  <a:buFont typeface="+mj-lt"/>
                  <a:buAutoNum type="alphaUcPeriod"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342900" indent="-342900">
                  <a:buFont typeface="+mj-lt"/>
                  <a:buAutoNum type="alphaUcPeriod"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𝟐𝟏</m:t>
                    </m:r>
                  </m:oMath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342900" indent="-342900">
                  <a:buFont typeface="+mj-lt"/>
                  <a:buAutoNum type="alphaUcPeriod"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𝟑𝟖</m:t>
                    </m:r>
                  </m:oMath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9725BD06-35D4-423D-A4B2-90937FFF2E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154857" y="243501"/>
                <a:ext cx="6221361" cy="6103221"/>
              </a:xfrm>
              <a:blipFill>
                <a:blip r:embed="rId2"/>
                <a:stretch>
                  <a:fillRect l="-3624" t="-18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20847C1-93B0-4F18-B66A-0227998E5EE3}"/>
              </a:ext>
            </a:extLst>
          </p:cNvPr>
          <p:cNvCxnSpPr>
            <a:cxnSpLocks/>
          </p:cNvCxnSpPr>
          <p:nvPr/>
        </p:nvCxnSpPr>
        <p:spPr>
          <a:xfrm>
            <a:off x="6096000" y="-49161"/>
            <a:ext cx="0" cy="63958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C3120F8-54E9-42AE-95E6-EF0E60E8A080}"/>
              </a:ext>
            </a:extLst>
          </p:cNvPr>
          <p:cNvSpPr txBox="1">
            <a:spLocks/>
          </p:cNvSpPr>
          <p:nvPr/>
        </p:nvSpPr>
        <p:spPr>
          <a:xfrm>
            <a:off x="6264132" y="660066"/>
            <a:ext cx="5583737" cy="5537867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 all the factors of the number next to x under square root</a:t>
            </a:r>
          </a:p>
          <a:p>
            <a:endParaRPr lang="en-US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will show you an easy way to do this.</a:t>
            </a:r>
          </a:p>
          <a:p>
            <a:pPr lvl="1"/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the smallest number (other than 1) and divide it into all the choices.</a:t>
            </a:r>
          </a:p>
          <a:p>
            <a:endParaRPr lang="en-US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it goes in evenly into one of the choices, that choice is your answer</a:t>
            </a:r>
          </a:p>
          <a:p>
            <a:pPr lvl="1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not, continue this process with the rest of the factors. </a:t>
            </a:r>
          </a:p>
        </p:txBody>
      </p:sp>
    </p:spTree>
    <p:extLst>
      <p:ext uri="{BB962C8B-B14F-4D97-AF65-F5344CB8AC3E}">
        <p14:creationId xmlns:p14="http://schemas.microsoft.com/office/powerpoint/2010/main" val="3313357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9725BD06-35D4-423D-A4B2-90937FFF2ED7}"/>
                  </a:ext>
                </a:extLst>
              </p:cNvPr>
              <p:cNvSpPr>
                <a:spLocks noGrp="1"/>
              </p:cNvSpPr>
              <p:nvPr>
                <p:ph sz="half" idx="4294967295"/>
              </p:nvPr>
            </p:nvSpPr>
            <p:spPr>
              <a:xfrm>
                <a:off x="154857" y="243501"/>
                <a:ext cx="6221361" cy="610322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</a:rPr>
                  <a:t>Ex. 6)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𝟓𝟏</m:t>
                          </m:r>
                          <m:r>
                            <a:rPr lang="en-US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rad>
                    </m:oMath>
                  </m:oMathPara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The expression above should be further simplified for which value of x?</a:t>
                </a:r>
              </a:p>
              <a:p>
                <a:pPr marL="0" indent="0">
                  <a:buNone/>
                </a:pPr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342900" indent="-342900">
                  <a:buFont typeface="+mj-lt"/>
                  <a:buAutoNum type="alphaUcPeriod"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342900" indent="-342900">
                  <a:buFont typeface="+mj-lt"/>
                  <a:buAutoNum type="alphaUcPeriod"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𝟏𝟏</m:t>
                    </m:r>
                  </m:oMath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342900" indent="-342900">
                  <a:buFont typeface="+mj-lt"/>
                  <a:buAutoNum type="alphaUcPeriod"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𝟏𝟒</m:t>
                    </m:r>
                  </m:oMath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342900" indent="-342900">
                  <a:buFont typeface="+mj-lt"/>
                  <a:buAutoNum type="alphaUcPeriod"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𝟏𝟔</m:t>
                    </m:r>
                  </m:oMath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9725BD06-35D4-423D-A4B2-90937FFF2E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154857" y="243501"/>
                <a:ext cx="6221361" cy="6103221"/>
              </a:xfrm>
              <a:blipFill>
                <a:blip r:embed="rId2"/>
                <a:stretch>
                  <a:fillRect l="-3624" t="-18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20847C1-93B0-4F18-B66A-0227998E5EE3}"/>
              </a:ext>
            </a:extLst>
          </p:cNvPr>
          <p:cNvCxnSpPr>
            <a:cxnSpLocks/>
          </p:cNvCxnSpPr>
          <p:nvPr/>
        </p:nvCxnSpPr>
        <p:spPr>
          <a:xfrm>
            <a:off x="6096000" y="-49161"/>
            <a:ext cx="0" cy="63958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C3120F8-54E9-42AE-95E6-EF0E60E8A080}"/>
              </a:ext>
            </a:extLst>
          </p:cNvPr>
          <p:cNvSpPr txBox="1">
            <a:spLocks/>
          </p:cNvSpPr>
          <p:nvPr/>
        </p:nvSpPr>
        <p:spPr>
          <a:xfrm>
            <a:off x="6264132" y="660066"/>
            <a:ext cx="5583737" cy="5537867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 all the factors of the number next to x under square root</a:t>
            </a:r>
          </a:p>
          <a:p>
            <a:endParaRPr lang="en-US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will show you an easy way to do this.</a:t>
            </a:r>
          </a:p>
          <a:p>
            <a:pPr lvl="1"/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the smallest number (other than 1) and divide it into all the choices.</a:t>
            </a:r>
          </a:p>
          <a:p>
            <a:endParaRPr lang="en-US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it goes in evenly into one of the choices, that choice is your answer</a:t>
            </a:r>
          </a:p>
          <a:p>
            <a:pPr lvl="1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not, continue this process with the rest of the factors. </a:t>
            </a:r>
          </a:p>
        </p:txBody>
      </p:sp>
    </p:spTree>
    <p:extLst>
      <p:ext uri="{BB962C8B-B14F-4D97-AF65-F5344CB8AC3E}">
        <p14:creationId xmlns:p14="http://schemas.microsoft.com/office/powerpoint/2010/main" val="3120446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9725BD06-35D4-423D-A4B2-90937FFF2ED7}"/>
                  </a:ext>
                </a:extLst>
              </p:cNvPr>
              <p:cNvSpPr>
                <a:spLocks noGrp="1"/>
              </p:cNvSpPr>
              <p:nvPr>
                <p:ph sz="half" idx="4294967295"/>
              </p:nvPr>
            </p:nvSpPr>
            <p:spPr>
              <a:xfrm>
                <a:off x="154857" y="243501"/>
                <a:ext cx="6221361" cy="610322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</a:rPr>
                  <a:t>Ex. 7)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en-US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𝟒𝟏</m:t>
                          </m:r>
                          <m:r>
                            <a:rPr lang="en-US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rad>
                    </m:oMath>
                  </m:oMathPara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Which value of x makes the expression above equivalent to </a:t>
                </a:r>
                <a14:m>
                  <m:oMath xmlns:m="http://schemas.openxmlformats.org/officeDocument/2006/math">
                    <m:r>
                      <a:rPr lang="en-US" sz="28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𝟏𝟓</m:t>
                    </m:r>
                    <m:rad>
                      <m:radPr>
                        <m:degHide m:val="on"/>
                        <m:ctrlPr>
                          <a:rPr lang="en-US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𝟒𝟏</m:t>
                        </m:r>
                      </m:e>
                    </m:rad>
                  </m:oMath>
                </a14:m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?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 marL="342900" indent="-342900">
                  <a:buFont typeface="+mj-lt"/>
                  <a:buAutoNum type="alphaUcPeriod"/>
                </a:pP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342900" indent="-342900">
                  <a:buFont typeface="+mj-lt"/>
                  <a:buAutoNum type="alphaUcPeriod"/>
                </a:pP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25</m:t>
                    </m:r>
                  </m:oMath>
                </a14:m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342900" indent="-342900">
                  <a:buFont typeface="+mj-lt"/>
                  <a:buAutoNum type="alphaUcPeriod"/>
                </a:pP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50</m:t>
                    </m:r>
                  </m:oMath>
                </a14:m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342900" indent="-342900">
                  <a:buFont typeface="+mj-lt"/>
                  <a:buAutoNum type="alphaUcPeriod"/>
                </a:pP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9725BD06-35D4-423D-A4B2-90937FFF2E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154857" y="243501"/>
                <a:ext cx="6221361" cy="6103221"/>
              </a:xfrm>
              <a:blipFill>
                <a:blip r:embed="rId2"/>
                <a:stretch>
                  <a:fillRect l="-3624" t="-18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20847C1-93B0-4F18-B66A-0227998E5EE3}"/>
              </a:ext>
            </a:extLst>
          </p:cNvPr>
          <p:cNvCxnSpPr>
            <a:cxnSpLocks/>
          </p:cNvCxnSpPr>
          <p:nvPr/>
        </p:nvCxnSpPr>
        <p:spPr>
          <a:xfrm>
            <a:off x="6096000" y="-49161"/>
            <a:ext cx="0" cy="63958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C3120F8-54E9-42AE-95E6-EF0E60E8A080}"/>
              </a:ext>
            </a:extLst>
          </p:cNvPr>
          <p:cNvSpPr txBox="1">
            <a:spLocks/>
          </p:cNvSpPr>
          <p:nvPr/>
        </p:nvSpPr>
        <p:spPr>
          <a:xfrm>
            <a:off x="6096000" y="518805"/>
            <a:ext cx="5941142" cy="5537867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the number in front of the radical in the question and divide it by the number in front of the radical by the x. </a:t>
            </a:r>
          </a:p>
          <a:p>
            <a:pPr marL="514350" indent="-514350">
              <a:buFont typeface="+mj-lt"/>
              <a:buAutoNum type="arabicPeriod"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that number and square it. </a:t>
            </a:r>
          </a:p>
          <a:p>
            <a:pPr marL="514350" indent="-514350">
              <a:buFont typeface="+mj-lt"/>
              <a:buAutoNum type="arabicPeriod"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number is your answer.</a:t>
            </a:r>
          </a:p>
        </p:txBody>
      </p:sp>
    </p:spTree>
    <p:extLst>
      <p:ext uri="{BB962C8B-B14F-4D97-AF65-F5344CB8AC3E}">
        <p14:creationId xmlns:p14="http://schemas.microsoft.com/office/powerpoint/2010/main" val="822705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9725BD06-35D4-423D-A4B2-90937FFF2ED7}"/>
                  </a:ext>
                </a:extLst>
              </p:cNvPr>
              <p:cNvSpPr>
                <a:spLocks noGrp="1"/>
              </p:cNvSpPr>
              <p:nvPr>
                <p:ph sz="half" idx="4294967295"/>
              </p:nvPr>
            </p:nvSpPr>
            <p:spPr>
              <a:xfrm>
                <a:off x="154857" y="243501"/>
                <a:ext cx="6221361" cy="610322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</a:rPr>
                  <a:t>Ex. 8)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𝟑𝟏</m:t>
                          </m:r>
                          <m:r>
                            <a:rPr lang="en-US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rad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Which value of x makes the expression above equivalent to </a:t>
                </a:r>
                <a14:m>
                  <m:oMath xmlns:m="http://schemas.openxmlformats.org/officeDocument/2006/math">
                    <m:r>
                      <a:rPr lang="en-US" sz="28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𝟏𝟓</m:t>
                    </m:r>
                    <m:rad>
                      <m:radPr>
                        <m:degHide m:val="on"/>
                        <m:ctrlPr>
                          <a:rPr lang="en-US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𝟑𝟏</m:t>
                        </m:r>
                      </m:e>
                    </m:rad>
                  </m:oMath>
                </a14:m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?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 marL="342900" indent="-342900">
                  <a:buFont typeface="+mj-lt"/>
                  <a:buAutoNum type="alphaUcPeriod"/>
                </a:pP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342900" indent="-342900">
                  <a:buFont typeface="+mj-lt"/>
                  <a:buAutoNum type="alphaUcPeriod"/>
                </a:pP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30</a:t>
                </a:r>
              </a:p>
              <a:p>
                <a:pPr marL="342900" indent="-342900">
                  <a:buFont typeface="+mj-lt"/>
                  <a:buAutoNum type="alphaUcPeriod"/>
                </a:pP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22</m:t>
                    </m:r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342900" indent="-342900">
                  <a:buFont typeface="+mj-lt"/>
                  <a:buAutoNum type="alphaUcPeriod"/>
                </a:pP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465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9725BD06-35D4-423D-A4B2-90937FFF2E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154857" y="243501"/>
                <a:ext cx="6221361" cy="6103221"/>
              </a:xfrm>
              <a:blipFill>
                <a:blip r:embed="rId2"/>
                <a:stretch>
                  <a:fillRect l="-3624" t="-18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20847C1-93B0-4F18-B66A-0227998E5EE3}"/>
              </a:ext>
            </a:extLst>
          </p:cNvPr>
          <p:cNvCxnSpPr>
            <a:cxnSpLocks/>
          </p:cNvCxnSpPr>
          <p:nvPr/>
        </p:nvCxnSpPr>
        <p:spPr>
          <a:xfrm>
            <a:off x="6096000" y="-49161"/>
            <a:ext cx="0" cy="63958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C3120F8-54E9-42AE-95E6-EF0E60E8A080}"/>
              </a:ext>
            </a:extLst>
          </p:cNvPr>
          <p:cNvSpPr txBox="1">
            <a:spLocks/>
          </p:cNvSpPr>
          <p:nvPr/>
        </p:nvSpPr>
        <p:spPr>
          <a:xfrm>
            <a:off x="6096000" y="518805"/>
            <a:ext cx="5941142" cy="5537867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the number in front of the radical in the question and divide it by the number in front of the radical by the x. </a:t>
            </a:r>
          </a:p>
          <a:p>
            <a:pPr marL="514350" indent="-514350">
              <a:buFont typeface="+mj-lt"/>
              <a:buAutoNum type="arabicPeriod"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that number and square it. </a:t>
            </a:r>
          </a:p>
          <a:p>
            <a:pPr marL="514350" indent="-514350">
              <a:buFont typeface="+mj-lt"/>
              <a:buAutoNum type="arabicPeriod"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number is your answer.</a:t>
            </a:r>
          </a:p>
        </p:txBody>
      </p:sp>
    </p:spTree>
    <p:extLst>
      <p:ext uri="{BB962C8B-B14F-4D97-AF65-F5344CB8AC3E}">
        <p14:creationId xmlns:p14="http://schemas.microsoft.com/office/powerpoint/2010/main" val="317976451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118</TotalTime>
  <Words>676</Words>
  <Application>Microsoft Office PowerPoint</Application>
  <PresentationFormat>Widescreen</PresentationFormat>
  <Paragraphs>178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Calibri Light</vt:lpstr>
      <vt:lpstr>Cambria Math</vt:lpstr>
      <vt:lpstr>Retrospect</vt:lpstr>
      <vt:lpstr>Unit 2</vt:lpstr>
      <vt:lpstr>Simplifying Square Roots</vt:lpstr>
      <vt:lpstr>Simplify</vt:lpstr>
      <vt:lpstr>Simplify</vt:lpstr>
      <vt:lpstr>Simplify</vt:lpstr>
      <vt:lpstr>PowerPoint Presentation</vt:lpstr>
      <vt:lpstr>PowerPoint Presentation</vt:lpstr>
      <vt:lpstr>PowerPoint Presentation</vt:lpstr>
      <vt:lpstr>PowerPoint Presentation</vt:lpstr>
      <vt:lpstr>Operations with Square Roots</vt:lpstr>
      <vt:lpstr>Ex. 9)                                          Ex. 10)</vt:lpstr>
      <vt:lpstr>Ex. 11)</vt:lpstr>
      <vt:lpstr>Ex 12.)                                       Ex 13)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</dc:title>
  <dc:creator>Nick Zullo</dc:creator>
  <cp:lastModifiedBy>AMANDA ZULLO</cp:lastModifiedBy>
  <cp:revision>16</cp:revision>
  <dcterms:created xsi:type="dcterms:W3CDTF">2019-08-21T22:52:43Z</dcterms:created>
  <dcterms:modified xsi:type="dcterms:W3CDTF">2020-07-29T18:14:51Z</dcterms:modified>
</cp:coreProperties>
</file>